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65"/>
  </p:notesMasterIdLst>
  <p:sldIdLst>
    <p:sldId id="296" r:id="rId2"/>
    <p:sldId id="285" r:id="rId3"/>
    <p:sldId id="304" r:id="rId4"/>
    <p:sldId id="305" r:id="rId5"/>
    <p:sldId id="307" r:id="rId6"/>
    <p:sldId id="306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58" r:id="rId15"/>
    <p:sldId id="359" r:id="rId16"/>
    <p:sldId id="383" r:id="rId17"/>
    <p:sldId id="382" r:id="rId18"/>
    <p:sldId id="384" r:id="rId19"/>
    <p:sldId id="385" r:id="rId20"/>
    <p:sldId id="388" r:id="rId21"/>
    <p:sldId id="389" r:id="rId22"/>
    <p:sldId id="390" r:id="rId23"/>
    <p:sldId id="391" r:id="rId24"/>
    <p:sldId id="392" r:id="rId25"/>
    <p:sldId id="430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297" r:id="rId6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66"/>
    </p:embeddedFont>
    <p:embeddedFont>
      <p:font typeface="Patrick Hand SC" panose="020B0604020202020204" charset="0"/>
      <p:regular r:id="rId67"/>
    </p:embeddedFont>
    <p:embeddedFont>
      <p:font typeface="Sniglet" panose="020B0604020202020204" charset="0"/>
      <p:regular r:id="rId68"/>
    </p:embeddedFont>
    <p:embeddedFont>
      <p:font typeface="ＭＳ ゴシック" panose="020B0609070205080204" pitchFamily="49" charset="-128"/>
      <p:regular r:id="rId69"/>
    </p:embeddedFont>
    <p:embeddedFont>
      <p:font typeface="MS PGothic" panose="020B0600070205080204" pitchFamily="34" charset="-128"/>
      <p:regular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A95B7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D28C0CE-57A3-4D34-A831-E795E7F24F54}">
  <a:tblStyle styleId="{CD28C0CE-57A3-4D34-A831-E795E7F24F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89813" autoAdjust="0"/>
  </p:normalViewPr>
  <p:slideViewPr>
    <p:cSldViewPr snapToGrid="0">
      <p:cViewPr>
        <p:scale>
          <a:sx n="97" d="100"/>
          <a:sy n="97" d="100"/>
        </p:scale>
        <p:origin x="-63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45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42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Professor: Geração de feixes paralelos</a:t>
            </a:r>
          </a:p>
        </p:txBody>
      </p:sp>
    </p:spTree>
    <p:extLst>
      <p:ext uri="{BB962C8B-B14F-4D97-AF65-F5344CB8AC3E}">
        <p14:creationId xmlns:p14="http://schemas.microsoft.com/office/powerpoint/2010/main" val="3761815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Professor: Lupa (lente de aumento)</a:t>
            </a:r>
          </a:p>
        </p:txBody>
      </p:sp>
    </p:spTree>
    <p:extLst>
      <p:ext uri="{BB962C8B-B14F-4D97-AF65-F5344CB8AC3E}">
        <p14:creationId xmlns:p14="http://schemas.microsoft.com/office/powerpoint/2010/main" val="671050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Professor: Correção de miopia, binóculos...</a:t>
            </a:r>
          </a:p>
        </p:txBody>
      </p:sp>
    </p:spTree>
    <p:extLst>
      <p:ext uri="{BB962C8B-B14F-4D97-AF65-F5344CB8AC3E}">
        <p14:creationId xmlns:p14="http://schemas.microsoft.com/office/powerpoint/2010/main" val="117791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0DE75F8-B55D-4408-AF7D-B1D8AC72F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r>
              <a:rPr lang="pt-BR" altLang="pt-BR" b="0">
                <a:solidFill>
                  <a:schemeClr val="tx1"/>
                </a:solidFill>
                <a:latin typeface="GillSans" charset="0"/>
              </a:rPr>
              <a:t>Fis-cad-2-top-2 – 3 Prova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="" xmlns:a16="http://schemas.microsoft.com/office/drawing/2014/main" id="{2B076FE8-6301-4675-8890-26BB57F28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fld id="{BCA4B898-EA64-414C-9D99-CC4ADE5973C1}" type="slidenum">
              <a:rPr lang="en-US" altLang="pt-BR" b="0">
                <a:solidFill>
                  <a:schemeClr val="tx1"/>
                </a:solidFill>
                <a:latin typeface="GillSans" charset="0"/>
              </a:rPr>
              <a:pPr eaLnBrk="1" hangingPunct="1"/>
              <a:t>14</a:t>
            </a:fld>
            <a:endParaRPr lang="en-US" altLang="pt-BR" b="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="" xmlns:a16="http://schemas.microsoft.com/office/drawing/2014/main" id="{9695EFA6-C432-4D4C-B4F3-6BD1B5BFF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7" name="Rectangle 3">
            <a:extLst>
              <a:ext uri="{FF2B5EF4-FFF2-40B4-BE49-F238E27FC236}">
                <a16:creationId xmlns="" xmlns:a16="http://schemas.microsoft.com/office/drawing/2014/main" id="{93D66F52-A107-4902-8B9F-7B49E94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74345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0DE75F8-B55D-4408-AF7D-B1D8AC72F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r>
              <a:rPr lang="pt-BR" altLang="pt-BR" b="0">
                <a:solidFill>
                  <a:schemeClr val="tx1"/>
                </a:solidFill>
                <a:latin typeface="GillSans" charset="0"/>
              </a:rPr>
              <a:t>Fis-cad-2-top-2 – 3 Prova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="" xmlns:a16="http://schemas.microsoft.com/office/drawing/2014/main" id="{2B076FE8-6301-4675-8890-26BB57F28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fld id="{BCA4B898-EA64-414C-9D99-CC4ADE5973C1}" type="slidenum">
              <a:rPr lang="en-US" altLang="pt-BR" b="0">
                <a:solidFill>
                  <a:schemeClr val="tx1"/>
                </a:solidFill>
                <a:latin typeface="GillSans" charset="0"/>
              </a:rPr>
              <a:pPr eaLnBrk="1" hangingPunct="1"/>
              <a:t>15</a:t>
            </a:fld>
            <a:endParaRPr lang="en-US" altLang="pt-BR" b="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="" xmlns:a16="http://schemas.microsoft.com/office/drawing/2014/main" id="{9695EFA6-C432-4D4C-B4F3-6BD1B5BFF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7" name="Rectangle 3">
            <a:extLst>
              <a:ext uri="{FF2B5EF4-FFF2-40B4-BE49-F238E27FC236}">
                <a16:creationId xmlns="" xmlns:a16="http://schemas.microsoft.com/office/drawing/2014/main" id="{93D66F52-A107-4902-8B9F-7B49E94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659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5742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00599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0DE75F8-B55D-4408-AF7D-B1D8AC72F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r>
              <a:rPr lang="pt-BR" altLang="pt-BR" b="0">
                <a:solidFill>
                  <a:schemeClr val="tx1"/>
                </a:solidFill>
                <a:latin typeface="GillSans" charset="0"/>
              </a:rPr>
              <a:t>Fis-cad-2-top-2 – 3 Prova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="" xmlns:a16="http://schemas.microsoft.com/office/drawing/2014/main" id="{2B076FE8-6301-4675-8890-26BB57F28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fld id="{BCA4B898-EA64-414C-9D99-CC4ADE5973C1}" type="slidenum">
              <a:rPr lang="en-US" altLang="pt-BR" b="0">
                <a:solidFill>
                  <a:schemeClr val="tx1"/>
                </a:solidFill>
                <a:latin typeface="GillSans" charset="0"/>
              </a:rPr>
              <a:pPr eaLnBrk="1" hangingPunct="1"/>
              <a:t>18</a:t>
            </a:fld>
            <a:endParaRPr lang="en-US" altLang="pt-BR" b="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="" xmlns:a16="http://schemas.microsoft.com/office/drawing/2014/main" id="{9695EFA6-C432-4D4C-B4F3-6BD1B5BFF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7" name="Rectangle 3">
            <a:extLst>
              <a:ext uri="{FF2B5EF4-FFF2-40B4-BE49-F238E27FC236}">
                <a16:creationId xmlns="" xmlns:a16="http://schemas.microsoft.com/office/drawing/2014/main" id="{93D66F52-A107-4902-8B9F-7B49E94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50919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0DE75F8-B55D-4408-AF7D-B1D8AC72F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r>
              <a:rPr lang="pt-BR" altLang="pt-BR" b="0">
                <a:solidFill>
                  <a:schemeClr val="tx1"/>
                </a:solidFill>
                <a:latin typeface="GillSans" charset="0"/>
              </a:rPr>
              <a:t>Fis-cad-2-top-2 – 3 Prova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="" xmlns:a16="http://schemas.microsoft.com/office/drawing/2014/main" id="{2B076FE8-6301-4675-8890-26BB57F28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fld id="{BCA4B898-EA64-414C-9D99-CC4ADE5973C1}" type="slidenum">
              <a:rPr lang="en-US" altLang="pt-BR" b="0">
                <a:solidFill>
                  <a:schemeClr val="tx1"/>
                </a:solidFill>
                <a:latin typeface="GillSans" charset="0"/>
              </a:rPr>
              <a:pPr eaLnBrk="1" hangingPunct="1"/>
              <a:t>19</a:t>
            </a:fld>
            <a:endParaRPr lang="en-US" altLang="pt-BR" b="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="" xmlns:a16="http://schemas.microsoft.com/office/drawing/2014/main" id="{9695EFA6-C432-4D4C-B4F3-6BD1B5BFF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7" name="Rectangle 3">
            <a:extLst>
              <a:ext uri="{FF2B5EF4-FFF2-40B4-BE49-F238E27FC236}">
                <a16:creationId xmlns="" xmlns:a16="http://schemas.microsoft.com/office/drawing/2014/main" id="{93D66F52-A107-4902-8B9F-7B49E94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926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Professor: Da mesma forma da convenção para os focos, se C &gt; 0, a lente será convergente e se C &lt; 0, a lente será divergente.</a:t>
            </a:r>
          </a:p>
        </p:txBody>
      </p:sp>
    </p:spTree>
    <p:extLst>
      <p:ext uri="{BB962C8B-B14F-4D97-AF65-F5344CB8AC3E}">
        <p14:creationId xmlns:p14="http://schemas.microsoft.com/office/powerpoint/2010/main" val="8271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485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18525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0DE75F8-B55D-4408-AF7D-B1D8AC72F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r>
              <a:rPr lang="pt-BR" altLang="pt-BR" b="0">
                <a:solidFill>
                  <a:schemeClr val="tx1"/>
                </a:solidFill>
                <a:latin typeface="GillSans" charset="0"/>
              </a:rPr>
              <a:t>Fis-cad-2-top-2 – 3 Prova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="" xmlns:a16="http://schemas.microsoft.com/office/drawing/2014/main" id="{2B076FE8-6301-4675-8890-26BB57F28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fld id="{BCA4B898-EA64-414C-9D99-CC4ADE5973C1}" type="slidenum">
              <a:rPr lang="en-US" altLang="pt-BR" b="0">
                <a:solidFill>
                  <a:schemeClr val="tx1"/>
                </a:solidFill>
                <a:latin typeface="GillSans" charset="0"/>
              </a:rPr>
              <a:pPr eaLnBrk="1" hangingPunct="1"/>
              <a:t>22</a:t>
            </a:fld>
            <a:endParaRPr lang="en-US" altLang="pt-BR" b="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="" xmlns:a16="http://schemas.microsoft.com/office/drawing/2014/main" id="{9695EFA6-C432-4D4C-B4F3-6BD1B5BFF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7" name="Rectangle 3">
            <a:extLst>
              <a:ext uri="{FF2B5EF4-FFF2-40B4-BE49-F238E27FC236}">
                <a16:creationId xmlns="" xmlns:a16="http://schemas.microsoft.com/office/drawing/2014/main" id="{93D66F52-A107-4902-8B9F-7B49E94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21643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0DE75F8-B55D-4408-AF7D-B1D8AC72F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r>
              <a:rPr lang="pt-BR" altLang="pt-BR" b="0">
                <a:solidFill>
                  <a:schemeClr val="tx1"/>
                </a:solidFill>
                <a:latin typeface="GillSans" charset="0"/>
              </a:rPr>
              <a:t>Fis-cad-2-top-2 – 3 Prova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="" xmlns:a16="http://schemas.microsoft.com/office/drawing/2014/main" id="{2B076FE8-6301-4675-8890-26BB57F28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fld id="{BCA4B898-EA64-414C-9D99-CC4ADE5973C1}" type="slidenum">
              <a:rPr lang="en-US" altLang="pt-BR" b="0">
                <a:solidFill>
                  <a:schemeClr val="tx1"/>
                </a:solidFill>
                <a:latin typeface="GillSans" charset="0"/>
              </a:rPr>
              <a:pPr eaLnBrk="1" hangingPunct="1"/>
              <a:t>23</a:t>
            </a:fld>
            <a:endParaRPr lang="en-US" altLang="pt-BR" b="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="" xmlns:a16="http://schemas.microsoft.com/office/drawing/2014/main" id="{9695EFA6-C432-4D4C-B4F3-6BD1B5BFF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7" name="Rectangle 3">
            <a:extLst>
              <a:ext uri="{FF2B5EF4-FFF2-40B4-BE49-F238E27FC236}">
                <a16:creationId xmlns="" xmlns:a16="http://schemas.microsoft.com/office/drawing/2014/main" id="{93D66F52-A107-4902-8B9F-7B49E94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30816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D0DE75F8-B55D-4408-AF7D-B1D8AC72F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r>
              <a:rPr lang="pt-BR" altLang="pt-BR" b="0">
                <a:solidFill>
                  <a:schemeClr val="tx1"/>
                </a:solidFill>
                <a:latin typeface="GillSans" charset="0"/>
              </a:rPr>
              <a:t>Fis-cad-2-top-2 – 3 Prova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="" xmlns:a16="http://schemas.microsoft.com/office/drawing/2014/main" id="{2B076FE8-6301-4675-8890-26BB57F28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1pPr>
            <a:lvl2pPr marL="742950" indent="-28575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2pPr>
            <a:lvl3pPr marL="11430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3pPr>
            <a:lvl4pPr marL="16002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4pPr>
            <a:lvl5pPr marL="2057400" indent="-228600" eaLnBrk="0" hangingPunct="0"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  <a:ea typeface="ＭＳ ゴシック" panose="020B0609070205080204" pitchFamily="49" charset="-128"/>
                <a:sym typeface="GillSans" charset="0"/>
              </a:defRPr>
            </a:lvl9pPr>
          </a:lstStyle>
          <a:p>
            <a:pPr eaLnBrk="1" hangingPunct="1"/>
            <a:fld id="{BCA4B898-EA64-414C-9D99-CC4ADE5973C1}" type="slidenum">
              <a:rPr lang="en-US" altLang="pt-BR" b="0">
                <a:solidFill>
                  <a:schemeClr val="tx1"/>
                </a:solidFill>
                <a:latin typeface="GillSans" charset="0"/>
              </a:rPr>
              <a:pPr eaLnBrk="1" hangingPunct="1"/>
              <a:t>24</a:t>
            </a:fld>
            <a:endParaRPr lang="en-US" altLang="pt-BR" b="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="" xmlns:a16="http://schemas.microsoft.com/office/drawing/2014/main" id="{9695EFA6-C432-4D4C-B4F3-6BD1B5BFF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7" name="Rectangle 3">
            <a:extLst>
              <a:ext uri="{FF2B5EF4-FFF2-40B4-BE49-F238E27FC236}">
                <a16:creationId xmlns="" xmlns:a16="http://schemas.microsoft.com/office/drawing/2014/main" id="{93D66F52-A107-4902-8B9F-7B49E94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68389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072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585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466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478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942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5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="" xmlns:a16="http://schemas.microsoft.com/office/drawing/2014/main" id="{0A6C9FA3-776D-4978-93BA-012F39B08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DD0B2-C205-4859-8C12-F2CC2A780F86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58371" name="Rectangle 1026">
            <a:extLst>
              <a:ext uri="{FF2B5EF4-FFF2-40B4-BE49-F238E27FC236}">
                <a16:creationId xmlns="" xmlns:a16="http://schemas.microsoft.com/office/drawing/2014/main" id="{B283AF4C-B0DB-4D73-A4FF-630313613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1027">
            <a:extLst>
              <a:ext uri="{FF2B5EF4-FFF2-40B4-BE49-F238E27FC236}">
                <a16:creationId xmlns="" xmlns:a16="http://schemas.microsoft.com/office/drawing/2014/main" id="{912C4728-5A1F-4F21-92B2-21C0956B7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b="0" u="none" dirty="0"/>
              <a:t>Professor: Bordas delgadas -&gt; Espessura diminui do centro pra borda</a:t>
            </a:r>
          </a:p>
          <a:p>
            <a:pPr eaLnBrk="1" hangingPunct="1"/>
            <a:r>
              <a:rPr lang="pt-BR" altLang="pt-BR" b="0" u="none" dirty="0"/>
              <a:t>Bordas grossas -&gt; Espessura aumenta do centro para as bordas</a:t>
            </a:r>
          </a:p>
        </p:txBody>
      </p:sp>
    </p:spTree>
    <p:extLst>
      <p:ext uri="{BB962C8B-B14F-4D97-AF65-F5344CB8AC3E}">
        <p14:creationId xmlns:p14="http://schemas.microsoft.com/office/powerpoint/2010/main" val="2382598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596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675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372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581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224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321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467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17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7944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6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="" xmlns:a16="http://schemas.microsoft.com/office/drawing/2014/main" id="{8148C27D-A918-43DA-9E30-BFC8C933C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9687E-39A7-436F-9920-ADF5C5BB4A01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="" xmlns:a16="http://schemas.microsoft.com/office/drawing/2014/main" id="{63F86FC1-3C60-4508-84A0-4E0608945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="" xmlns:a16="http://schemas.microsoft.com/office/drawing/2014/main" id="{B57AE8E2-DBF8-4DCF-A31D-A8C71289F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b="0" u="none" dirty="0"/>
          </a:p>
        </p:txBody>
      </p:sp>
    </p:spTree>
    <p:extLst>
      <p:ext uri="{BB962C8B-B14F-4D97-AF65-F5344CB8AC3E}">
        <p14:creationId xmlns:p14="http://schemas.microsoft.com/office/powerpoint/2010/main" val="4169412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4001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708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5773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614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740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935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7223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3305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732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01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C9DC37A9-1BD6-4E4F-B538-B20A80F95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3B506-AC05-4578-8E44-3F0587D2F23B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2A09727F-12E0-4325-BF7F-24FD1628B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5B7ED5A5-9174-4CF6-B1E0-DDD6CE3EA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r>
              <a:rPr lang="pt-BR" altLang="pt-BR" dirty="0"/>
              <a:t>Professor: Explicar a representação de lentes convergentes (eixo azul da imagem da esquerda) e divergentes (eixo azul da imagem da direita)</a:t>
            </a:r>
          </a:p>
          <a:p>
            <a:pPr marL="228600" indent="-228600"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878552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5125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1200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7228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188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2869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8610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2313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0839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1824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05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C9DC37A9-1BD6-4E4F-B538-B20A80F95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3B506-AC05-4578-8E44-3F0587D2F23B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2A09727F-12E0-4325-BF7F-24FD1628B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5B7ED5A5-9174-4CF6-B1E0-DDD6CE3EA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743606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2093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883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7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Professor: Máquina filmadora e xerox (quando se quer reduzir o tamanho) funcionam dessa forma</a:t>
            </a:r>
          </a:p>
        </p:txBody>
      </p:sp>
    </p:spTree>
    <p:extLst>
      <p:ext uri="{BB962C8B-B14F-4D97-AF65-F5344CB8AC3E}">
        <p14:creationId xmlns:p14="http://schemas.microsoft.com/office/powerpoint/2010/main" val="49989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Professor: Xerox (tamanho real) funciona dessa forma</a:t>
            </a:r>
          </a:p>
        </p:txBody>
      </p:sp>
    </p:spTree>
    <p:extLst>
      <p:ext uri="{BB962C8B-B14F-4D97-AF65-F5344CB8AC3E}">
        <p14:creationId xmlns:p14="http://schemas.microsoft.com/office/powerpoint/2010/main" val="11255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D15A71F-74F7-4A27-BE24-55A111C30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3F3-9729-4B44-907C-2C7631ECDB4A}" type="slidenum">
              <a:rPr kumimoji="0" lang="en-US" alt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6E5AF28A-60DD-49E5-8EA5-C182F3FD4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0DEC2226-D8F1-48CE-8D6F-891C50F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Professor: Projetores de filmes e slides</a:t>
            </a:r>
          </a:p>
        </p:txBody>
      </p:sp>
    </p:spTree>
    <p:extLst>
      <p:ext uri="{BB962C8B-B14F-4D97-AF65-F5344CB8AC3E}">
        <p14:creationId xmlns:p14="http://schemas.microsoft.com/office/powerpoint/2010/main" val="27778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846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8998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8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576875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19936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1" r:id="rId4"/>
    <p:sldLayoutId id="2147483662" r:id="rId5"/>
    <p:sldLayoutId id="2147483663" r:id="rId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ved=0ahUKEwiXjISJ6LTVAhWCvJAKHa71BSYQjRwIBw&amp;url=http://drrodrigosalustiano.com.br/doencas/presbiopia/&amp;psig=AFQjCNHePZAQuNYx6thBd2wZMXFb3_XRZQ&amp;ust=150163438193790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ved=0ahUKEwiXjISJ6LTVAhWCvJAKHa71BSYQjRwIBw&amp;url=http://drrodrigosalustiano.com.br/doencas/presbiopia/&amp;psig=AFQjCNHePZAQuNYx6thBd2wZMXFb3_XRZQ&amp;ust=1501634381937901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615806" y="1842405"/>
            <a:ext cx="3902149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Óptica Geométrica</a:t>
            </a:r>
            <a:endParaRPr lang="en" dirty="0"/>
          </a:p>
        </p:txBody>
      </p:sp>
      <p:pic>
        <p:nvPicPr>
          <p:cNvPr id="4" name="Picture 2" descr="Y:\PET\Logotipos\PEt\5 Estrelas\1- PET sem Fundo - Cópi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" y="606205"/>
            <a:ext cx="1152128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339558" y="3731490"/>
            <a:ext cx="476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Ariany França/ </a:t>
            </a:r>
            <a:r>
              <a:rPr lang="pt-BR" dirty="0" smtClean="0">
                <a:latin typeface="Patrick Hand SC" panose="020B0604020202020204" charset="0"/>
              </a:rPr>
              <a:t>Eduardo Rodrigues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78" y="606205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988734"/>
          </a:xfrm>
        </p:spPr>
        <p:txBody>
          <a:bodyPr/>
          <a:lstStyle/>
          <a:p>
            <a:pPr eaLnBrk="1" hangingPunct="1"/>
            <a:r>
              <a:rPr lang="pt-BR" altLang="pt-BR" dirty="0"/>
              <a:t>Construção geométrica de imagens em lentes convergentes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0056D5-A5C7-43BC-A316-CAAB57D06F75}"/>
              </a:ext>
            </a:extLst>
          </p:cNvPr>
          <p:cNvSpPr txBox="1">
            <a:spLocks noChangeArrowheads="1"/>
          </p:cNvSpPr>
          <p:nvPr/>
        </p:nvSpPr>
        <p:spPr>
          <a:xfrm>
            <a:off x="1049499" y="1784909"/>
            <a:ext cx="4443871" cy="65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altLang="pt-BR" u="sng" dirty="0"/>
              <a:t>Caso 3:</a:t>
            </a:r>
            <a:r>
              <a:rPr lang="pt-BR" altLang="pt-BR" dirty="0"/>
              <a:t> </a:t>
            </a:r>
            <a:r>
              <a:rPr lang="pt-BR" altLang="pt-BR" sz="2000" dirty="0"/>
              <a:t>Objeto O entre Ao e Fo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="" xmlns:a16="http://schemas.microsoft.com/office/drawing/2014/main" id="{FDD4B0BE-8D89-4854-8FBC-0047DCE661C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708427" y="1784909"/>
                <a:ext cx="2547176" cy="2260564"/>
              </a:xfrm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Real;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Tamanho maior que o objeto;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Imagem orientada de forma invertida em relação ao objeto;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Depois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BR" altLang="pt-BR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altLang="pt-BR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altLang="pt-BR" sz="180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FDD4B0BE-8D89-4854-8FBC-0047DCE66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427" y="1784909"/>
                <a:ext cx="2547176" cy="2260564"/>
              </a:xfrm>
              <a:blipFill>
                <a:blip r:embed="rId3"/>
                <a:stretch>
                  <a:fillRect l="-2153" r="-2153" b="-21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7C7D10E-B791-4AC0-9EFC-1679F1C2ABB9}"/>
              </a:ext>
            </a:extLst>
          </p:cNvPr>
          <p:cNvSpPr txBox="1"/>
          <p:nvPr/>
        </p:nvSpPr>
        <p:spPr>
          <a:xfrm>
            <a:off x="5493371" y="1415577"/>
            <a:ext cx="29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434343"/>
                </a:solidFill>
                <a:latin typeface="Sniglet"/>
                <a:sym typeface="Sniglet"/>
              </a:rPr>
              <a:t>Características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da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imagem</a:t>
            </a:r>
            <a:r>
              <a:rPr lang="pt-BR" sz="1800" dirty="0">
                <a:latin typeface="Sniglet" panose="020B0604020202020204" charset="0"/>
              </a:rPr>
              <a:t>:</a:t>
            </a:r>
          </a:p>
        </p:txBody>
      </p:sp>
      <p:pic>
        <p:nvPicPr>
          <p:cNvPr id="7170" name="Picture 2" descr="http://fisicaevestibular.com.br/novo/wp-content/uploads/migracao/optica/lentesconstrucao/i_360bb88e03c051f9_html_dd76fed0.png">
            <a:extLst>
              <a:ext uri="{FF2B5EF4-FFF2-40B4-BE49-F238E27FC236}">
                <a16:creationId xmlns="" xmlns:a16="http://schemas.microsoft.com/office/drawing/2014/main" id="{DC449261-6C2C-4C72-ACE6-7B979BB7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9" y="2643500"/>
            <a:ext cx="4001414" cy="12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988734"/>
          </a:xfrm>
        </p:spPr>
        <p:txBody>
          <a:bodyPr/>
          <a:lstStyle/>
          <a:p>
            <a:pPr eaLnBrk="1" hangingPunct="1"/>
            <a:r>
              <a:rPr lang="pt-BR" altLang="pt-BR" dirty="0"/>
              <a:t>Construção geométrica de imagens em lentes convergentes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0056D5-A5C7-43BC-A316-CAAB57D06F75}"/>
              </a:ext>
            </a:extLst>
          </p:cNvPr>
          <p:cNvSpPr txBox="1">
            <a:spLocks noChangeArrowheads="1"/>
          </p:cNvSpPr>
          <p:nvPr/>
        </p:nvSpPr>
        <p:spPr>
          <a:xfrm>
            <a:off x="1049499" y="1784909"/>
            <a:ext cx="4443871" cy="65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altLang="pt-BR" u="sng" dirty="0"/>
              <a:t>Caso 4:</a:t>
            </a:r>
            <a:r>
              <a:rPr lang="pt-BR" altLang="pt-BR" dirty="0"/>
              <a:t> </a:t>
            </a:r>
            <a:r>
              <a:rPr lang="pt-BR" altLang="pt-BR" sz="2000" dirty="0"/>
              <a:t>Objeto O sobre o foco Fo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FDD4B0BE-8D89-4854-8FBC-0047DCE66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08427" y="1784909"/>
            <a:ext cx="2547176" cy="2260564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pt-BR" altLang="pt-BR" sz="1800" b="1" dirty="0"/>
              <a:t>Dizemos que essa imagem é imprópria, pois está no infinito.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7C7D10E-B791-4AC0-9EFC-1679F1C2ABB9}"/>
              </a:ext>
            </a:extLst>
          </p:cNvPr>
          <p:cNvSpPr txBox="1"/>
          <p:nvPr/>
        </p:nvSpPr>
        <p:spPr>
          <a:xfrm>
            <a:off x="5493371" y="1415577"/>
            <a:ext cx="29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434343"/>
                </a:solidFill>
                <a:latin typeface="Sniglet"/>
                <a:sym typeface="Sniglet"/>
              </a:rPr>
              <a:t>Características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da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imagem</a:t>
            </a:r>
            <a:r>
              <a:rPr lang="pt-BR" sz="1800" dirty="0">
                <a:latin typeface="Sniglet" panose="020B0604020202020204" charset="0"/>
              </a:rPr>
              <a:t>:</a:t>
            </a:r>
          </a:p>
        </p:txBody>
      </p:sp>
      <p:pic>
        <p:nvPicPr>
          <p:cNvPr id="8194" name="Picture 2" descr="http://fisicaevestibular.com.br/novo/wp-content/uploads/migracao/optica/lentesconstrucao/i_360bb88e03c051f9_html_1be8a37b.png">
            <a:extLst>
              <a:ext uri="{FF2B5EF4-FFF2-40B4-BE49-F238E27FC236}">
                <a16:creationId xmlns="" xmlns:a16="http://schemas.microsoft.com/office/drawing/2014/main" id="{D7D174B5-198F-45AC-9A7E-7866E39AE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7"/>
          <a:stretch/>
        </p:blipFill>
        <p:spPr bwMode="auto">
          <a:xfrm>
            <a:off x="1228951" y="2443919"/>
            <a:ext cx="3462673" cy="16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988734"/>
          </a:xfrm>
        </p:spPr>
        <p:txBody>
          <a:bodyPr/>
          <a:lstStyle/>
          <a:p>
            <a:pPr eaLnBrk="1" hangingPunct="1"/>
            <a:r>
              <a:rPr lang="pt-BR" altLang="pt-BR" dirty="0"/>
              <a:t>Construção geométrica de imagens em lentes convergentes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0056D5-A5C7-43BC-A316-CAAB57D06F75}"/>
              </a:ext>
            </a:extLst>
          </p:cNvPr>
          <p:cNvSpPr txBox="1">
            <a:spLocks noChangeArrowheads="1"/>
          </p:cNvSpPr>
          <p:nvPr/>
        </p:nvSpPr>
        <p:spPr>
          <a:xfrm>
            <a:off x="1049499" y="1784909"/>
            <a:ext cx="4443871" cy="65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altLang="pt-BR" u="sng" dirty="0"/>
              <a:t>Caso 5:</a:t>
            </a:r>
            <a:r>
              <a:rPr lang="pt-BR" altLang="pt-BR" dirty="0"/>
              <a:t> </a:t>
            </a:r>
            <a:r>
              <a:rPr lang="pt-BR" altLang="pt-BR" sz="2000" dirty="0"/>
              <a:t>Objeto O entre Fo e 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FDD4B0BE-8D89-4854-8FBC-0047DCE66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08427" y="1784909"/>
            <a:ext cx="2547176" cy="2260564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pt-BR" altLang="pt-BR" sz="1800" b="1" dirty="0"/>
              <a:t>Virtual;</a:t>
            </a:r>
          </a:p>
          <a:p>
            <a:pPr algn="just">
              <a:lnSpc>
                <a:spcPct val="120000"/>
              </a:lnSpc>
            </a:pPr>
            <a:r>
              <a:rPr lang="pt-BR" altLang="pt-BR" sz="1800" b="1" dirty="0"/>
              <a:t>Localizada antes de Fo;</a:t>
            </a:r>
          </a:p>
          <a:p>
            <a:pPr algn="just">
              <a:lnSpc>
                <a:spcPct val="120000"/>
              </a:lnSpc>
            </a:pPr>
            <a:r>
              <a:rPr lang="pt-BR" altLang="pt-BR" sz="1800" b="1" dirty="0"/>
              <a:t>Direita;</a:t>
            </a:r>
          </a:p>
          <a:p>
            <a:pPr algn="just">
              <a:lnSpc>
                <a:spcPct val="120000"/>
              </a:lnSpc>
            </a:pPr>
            <a:r>
              <a:rPr lang="pt-BR" altLang="pt-BR" sz="1800" b="1" dirty="0"/>
              <a:t>Tamanho maior que o objeto;</a:t>
            </a:r>
          </a:p>
          <a:p>
            <a:pPr algn="just">
              <a:lnSpc>
                <a:spcPct val="120000"/>
              </a:lnSpc>
            </a:pPr>
            <a:endParaRPr lang="pt-BR" altLang="pt-BR" sz="18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7C7D10E-B791-4AC0-9EFC-1679F1C2ABB9}"/>
              </a:ext>
            </a:extLst>
          </p:cNvPr>
          <p:cNvSpPr txBox="1"/>
          <p:nvPr/>
        </p:nvSpPr>
        <p:spPr>
          <a:xfrm>
            <a:off x="5493371" y="1415577"/>
            <a:ext cx="29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434343"/>
                </a:solidFill>
                <a:latin typeface="Sniglet"/>
                <a:sym typeface="Sniglet"/>
              </a:rPr>
              <a:t>Características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da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imagem</a:t>
            </a:r>
            <a:r>
              <a:rPr lang="pt-BR" sz="1800" dirty="0">
                <a:latin typeface="Sniglet" panose="020B0604020202020204" charset="0"/>
              </a:rPr>
              <a:t>:</a:t>
            </a:r>
          </a:p>
        </p:txBody>
      </p:sp>
      <p:pic>
        <p:nvPicPr>
          <p:cNvPr id="3" name="Picture 2" descr="http://fisicaevestibular.com.br/novo/wp-content/uploads/migracao/optica/lentesconstrucao/i_360bb88e03c051f9_html_ab0a4a4f.png">
            <a:extLst>
              <a:ext uri="{FF2B5EF4-FFF2-40B4-BE49-F238E27FC236}">
                <a16:creationId xmlns="" xmlns:a16="http://schemas.microsoft.com/office/drawing/2014/main" id="{70E9A54E-753C-42DE-8501-4E2D395E08C4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36" y="2435962"/>
            <a:ext cx="3871512" cy="18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988734"/>
          </a:xfrm>
        </p:spPr>
        <p:txBody>
          <a:bodyPr/>
          <a:lstStyle/>
          <a:p>
            <a:pPr eaLnBrk="1" hangingPunct="1"/>
            <a:r>
              <a:rPr lang="pt-BR" altLang="pt-BR" dirty="0"/>
              <a:t>Construção geométrica de imagens em lentes divergentes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FDD4B0BE-8D89-4854-8FBC-0047DCE66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009" y="1784909"/>
            <a:ext cx="7344594" cy="95829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pt-BR" altLang="pt-BR" sz="2200" b="1" dirty="0"/>
              <a:t>Para as lentes divergentes, a imagem sempre será virtual, direita e menor que o objeto</a:t>
            </a:r>
            <a:endParaRPr lang="pt-BR" altLang="pt-BR" sz="2200" dirty="0"/>
          </a:p>
        </p:txBody>
      </p:sp>
      <p:pic>
        <p:nvPicPr>
          <p:cNvPr id="10242" name="Picture 2" descr="http://fisicaevestibular.com.br/novo/wp-content/uploads/migracao/optica/lentesconstrucao/i_360bb88e03c051f9_html_5451ad95.png">
            <a:extLst>
              <a:ext uri="{FF2B5EF4-FFF2-40B4-BE49-F238E27FC236}">
                <a16:creationId xmlns="" xmlns:a16="http://schemas.microsoft.com/office/drawing/2014/main" id="{1C3F5DB3-79E9-4702-B48B-E3C3A41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32" y="2743200"/>
            <a:ext cx="4627147" cy="16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87BBD25-57C2-4CEC-8001-15B0CCD0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01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BAF83A9-32F0-45EA-9122-04AA1ED49AE3}"/>
              </a:ext>
            </a:extLst>
          </p:cNvPr>
          <p:cNvSpPr/>
          <p:nvPr/>
        </p:nvSpPr>
        <p:spPr>
          <a:xfrm>
            <a:off x="1094953" y="3415553"/>
            <a:ext cx="2993582" cy="31350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4" name="Rectangle 4">
            <a:extLst>
              <a:ext uri="{FF2B5EF4-FFF2-40B4-BE49-F238E27FC236}">
                <a16:creationId xmlns="" xmlns:a16="http://schemas.microsoft.com/office/drawing/2014/main" id="{D1A50316-D1A9-440F-85DE-ED301E5D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357175"/>
            <a:ext cx="7290501" cy="3035532"/>
          </a:xfrm>
          <a:noFill/>
        </p:spPr>
        <p:txBody>
          <a:bodyPr/>
          <a:lstStyle/>
          <a:p>
            <a:pPr>
              <a:buNone/>
            </a:pPr>
            <a:r>
              <a:rPr lang="pt-BR" sz="2000" dirty="0"/>
              <a:t>(UFSM – RS) Um objeto está sobre o eixo óptico e a uma distância</a:t>
            </a:r>
            <a:r>
              <a:rPr lang="pt-BR" sz="2000" b="1" dirty="0"/>
              <a:t> p</a:t>
            </a:r>
            <a:r>
              <a:rPr lang="pt-BR" sz="2000" dirty="0"/>
              <a:t> de uma lente convergente de distância </a:t>
            </a:r>
            <a:r>
              <a:rPr lang="pt-BR" sz="2000" b="1" dirty="0"/>
              <a:t>f</a:t>
            </a:r>
            <a:r>
              <a:rPr lang="pt-BR" sz="2000" dirty="0"/>
              <a:t>. Sendo </a:t>
            </a:r>
            <a:r>
              <a:rPr lang="pt-BR" sz="2000" b="1" dirty="0"/>
              <a:t>p</a:t>
            </a:r>
            <a:r>
              <a:rPr lang="pt-BR" sz="2000" dirty="0"/>
              <a:t> maior que </a:t>
            </a:r>
            <a:r>
              <a:rPr lang="pt-BR" sz="2000" b="1" dirty="0"/>
              <a:t>f</a:t>
            </a:r>
            <a:r>
              <a:rPr lang="pt-BR" sz="2000" dirty="0"/>
              <a:t> e menor que 2f, pode-se afirmar que a imagem será:</a:t>
            </a:r>
          </a:p>
          <a:p>
            <a:pPr>
              <a:buNone/>
            </a:pPr>
            <a:r>
              <a:rPr lang="pt-BR" sz="1800" dirty="0"/>
              <a:t>a) virtual e maior que o objeto;</a:t>
            </a:r>
          </a:p>
          <a:p>
            <a:pPr>
              <a:buNone/>
            </a:pPr>
            <a:r>
              <a:rPr lang="pt-BR" sz="1800" dirty="0"/>
              <a:t>b) virtual e menor que o objeto;</a:t>
            </a:r>
          </a:p>
          <a:p>
            <a:pPr>
              <a:buNone/>
            </a:pPr>
            <a:r>
              <a:rPr lang="pt-BR" sz="1800" dirty="0"/>
              <a:t>c) real e maior que o objeto;</a:t>
            </a:r>
          </a:p>
          <a:p>
            <a:pPr>
              <a:buNone/>
            </a:pPr>
            <a:r>
              <a:rPr lang="pt-BR" sz="1800" dirty="0"/>
              <a:t>d) real e menor que o objeto;</a:t>
            </a:r>
          </a:p>
          <a:p>
            <a:pPr>
              <a:buNone/>
            </a:pPr>
            <a:r>
              <a:rPr lang="pt-BR" sz="1800" dirty="0"/>
              <a:t>e) real e igual ao objeto.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10833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87BBD25-57C2-4CEC-8001-15B0CCD0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12" y="796175"/>
            <a:ext cx="7163088" cy="750300"/>
          </a:xfrm>
        </p:spPr>
        <p:txBody>
          <a:bodyPr/>
          <a:lstStyle/>
          <a:p>
            <a:r>
              <a:rPr lang="pt-BR" dirty="0"/>
              <a:t>Resolução da Questão 01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534EAD2-8C6E-4A1F-AF31-ED9465AA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357175"/>
            <a:ext cx="7290501" cy="3035532"/>
          </a:xfrm>
          <a:noFill/>
        </p:spPr>
        <p:txBody>
          <a:bodyPr/>
          <a:lstStyle/>
          <a:p>
            <a:pPr>
              <a:buNone/>
            </a:pPr>
            <a:r>
              <a:rPr lang="pt-BR" altLang="pt-BR" sz="2000" dirty="0"/>
              <a:t>Essa questão remete ao caso 3:</a:t>
            </a:r>
          </a:p>
          <a:p>
            <a:pPr>
              <a:buNone/>
            </a:pPr>
            <a:endParaRPr lang="pt-BR" altLang="pt-BR" sz="1800" dirty="0"/>
          </a:p>
        </p:txBody>
      </p:sp>
      <p:pic>
        <p:nvPicPr>
          <p:cNvPr id="6" name="Picture 2" descr="http://fisicaevestibular.com.br/novo/wp-content/uploads/migracao/optica/lentesconstrucao/i_360bb88e03c051f9_html_dd76fed0.png">
            <a:extLst>
              <a:ext uri="{FF2B5EF4-FFF2-40B4-BE49-F238E27FC236}">
                <a16:creationId xmlns="" xmlns:a16="http://schemas.microsoft.com/office/drawing/2014/main" id="{FED3B371-E621-4207-B49C-3A2DB9F0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51" y="2107475"/>
            <a:ext cx="5971010" cy="18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494743"/>
          </a:xfrm>
        </p:spPr>
        <p:txBody>
          <a:bodyPr/>
          <a:lstStyle/>
          <a:p>
            <a:pPr eaLnBrk="1" hangingPunct="1"/>
            <a:r>
              <a:rPr lang="pt-BR" altLang="pt-BR" dirty="0"/>
              <a:t>Convenção de sinal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="" xmlns:a16="http://schemas.microsoft.com/office/drawing/2014/main" id="{BD8C43A2-785C-4B58-8970-96DC713DF4F3}"/>
              </a:ext>
            </a:extLst>
          </p:cNvPr>
          <p:cNvSpPr txBox="1">
            <a:spLocks/>
          </p:cNvSpPr>
          <p:nvPr/>
        </p:nvSpPr>
        <p:spPr>
          <a:xfrm>
            <a:off x="1049500" y="1485195"/>
            <a:ext cx="1729559" cy="956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buNone/>
            </a:pPr>
            <a:endParaRPr lang="pt-BR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0304B26A-3584-47CE-BFBA-2B363F9774C8}"/>
              </a:ext>
            </a:extLst>
          </p:cNvPr>
          <p:cNvSpPr txBox="1">
            <a:spLocks/>
          </p:cNvSpPr>
          <p:nvPr/>
        </p:nvSpPr>
        <p:spPr>
          <a:xfrm>
            <a:off x="1049500" y="1613773"/>
            <a:ext cx="1729559" cy="956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buNone/>
            </a:pPr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BECDAEC-A4E1-4312-90B3-8B7C210F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1278" t="56054" r="46766" b="21240"/>
          <a:stretch>
            <a:fillRect/>
          </a:stretch>
        </p:blipFill>
        <p:spPr bwMode="auto">
          <a:xfrm>
            <a:off x="2513324" y="1613773"/>
            <a:ext cx="4093251" cy="232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16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2832218" cy="494743"/>
          </a:xfrm>
        </p:spPr>
        <p:txBody>
          <a:bodyPr/>
          <a:lstStyle/>
          <a:p>
            <a:pPr eaLnBrk="1" hangingPunct="1"/>
            <a:r>
              <a:rPr lang="pt-BR" altLang="pt-BR" dirty="0"/>
              <a:t>Equação de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ço Reservado para Texto 2">
                <a:extLst>
                  <a:ext uri="{FF2B5EF4-FFF2-40B4-BE49-F238E27FC236}">
                    <a16:creationId xmlns="" xmlns:a16="http://schemas.microsoft.com/office/drawing/2014/main" id="{BD8C43A2-785C-4B58-8970-96DC713DF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829" y="1473025"/>
                <a:ext cx="1729559" cy="95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Espaço Reservado para Texto 2">
                <a:extLst>
                  <a:ext uri="{FF2B5EF4-FFF2-40B4-BE49-F238E27FC236}">
                    <a16:creationId xmlns:a16="http://schemas.microsoft.com/office/drawing/2014/main" id="{BD8C43A2-785C-4B58-8970-96DC713DF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29" y="1473025"/>
                <a:ext cx="1729559" cy="956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529BD132-72C9-48CF-883D-4A138B9DC79A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0" y="796175"/>
            <a:ext cx="3980329" cy="805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altLang="pt-BR" dirty="0"/>
              <a:t>Equação do aumento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ço Reservado para Texto 2">
                <a:extLst>
                  <a:ext uri="{FF2B5EF4-FFF2-40B4-BE49-F238E27FC236}">
                    <a16:creationId xmlns="" xmlns:a16="http://schemas.microsoft.com/office/drawing/2014/main" id="{B6E03EFD-39F4-49DB-B57F-E1FEA645A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2583" y="1467132"/>
                <a:ext cx="1955273" cy="95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None/>
                </a:pPr>
                <a:r>
                  <a:rPr lang="pt-BR" b="0" dirty="0"/>
                  <a:t>A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15" name="Espaço Reservado para Texto 2">
                <a:extLst>
                  <a:ext uri="{FF2B5EF4-FFF2-40B4-BE49-F238E27FC236}">
                    <a16:creationId xmlns:a16="http://schemas.microsoft.com/office/drawing/2014/main" id="{B6E03EFD-39F4-49DB-B57F-E1FEA645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83" y="1467132"/>
                <a:ext cx="1955273" cy="956151"/>
              </a:xfrm>
              <a:prstGeom prst="rect">
                <a:avLst/>
              </a:prstGeom>
              <a:blipFill>
                <a:blip r:embed="rId4"/>
                <a:stretch>
                  <a:fillRect l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DFE90552-E344-4AA5-9680-C0F40AF251CC}"/>
              </a:ext>
            </a:extLst>
          </p:cNvPr>
          <p:cNvSpPr txBox="1">
            <a:spLocks/>
          </p:cNvSpPr>
          <p:nvPr/>
        </p:nvSpPr>
        <p:spPr>
          <a:xfrm>
            <a:off x="866519" y="2458628"/>
            <a:ext cx="3996030" cy="1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buNone/>
            </a:pPr>
            <a:r>
              <a:rPr lang="pt-BR" sz="1800" dirty="0"/>
              <a:t>Onde, </a:t>
            </a:r>
            <a:r>
              <a:rPr lang="pt-BR" sz="1800" i="1" dirty="0"/>
              <a:t>f</a:t>
            </a:r>
            <a:r>
              <a:rPr lang="pt-BR" sz="1800" dirty="0"/>
              <a:t>  é a distância focal;</a:t>
            </a:r>
          </a:p>
          <a:p>
            <a:pPr>
              <a:buNone/>
            </a:pPr>
            <a:r>
              <a:rPr lang="pt-BR" sz="1800" i="1" dirty="0"/>
              <a:t>P</a:t>
            </a:r>
            <a:r>
              <a:rPr lang="pt-BR" sz="1800" dirty="0"/>
              <a:t>  é a distância do objeto à lente;</a:t>
            </a:r>
          </a:p>
          <a:p>
            <a:pPr>
              <a:buNone/>
            </a:pPr>
            <a:r>
              <a:rPr lang="pt-BR" sz="1800" i="1" dirty="0"/>
              <a:t>P’</a:t>
            </a:r>
            <a:r>
              <a:rPr lang="pt-BR" sz="1800" dirty="0"/>
              <a:t>  é a distância da imagem à lente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E4E6C13B-5265-4792-89E3-616BB452C37B}"/>
              </a:ext>
            </a:extLst>
          </p:cNvPr>
          <p:cNvSpPr txBox="1">
            <a:spLocks/>
          </p:cNvSpPr>
          <p:nvPr/>
        </p:nvSpPr>
        <p:spPr>
          <a:xfrm>
            <a:off x="4862549" y="2423283"/>
            <a:ext cx="3105794" cy="1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buNone/>
            </a:pPr>
            <a:r>
              <a:rPr lang="pt-BR" sz="1800" dirty="0"/>
              <a:t>Onde, </a:t>
            </a:r>
            <a:r>
              <a:rPr lang="pt-BR" sz="1800" i="1" dirty="0"/>
              <a:t>i  </a:t>
            </a:r>
            <a:r>
              <a:rPr lang="pt-BR" sz="1800" dirty="0"/>
              <a:t>é o tamanho da imagem e </a:t>
            </a:r>
            <a:r>
              <a:rPr lang="pt-BR" sz="1800" i="1" dirty="0"/>
              <a:t>o</a:t>
            </a:r>
            <a:r>
              <a:rPr lang="pt-BR" sz="1800" dirty="0"/>
              <a:t> tamanho do objeto.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D3E00EEC-AB13-4A31-B54C-FAEF23C89067}"/>
              </a:ext>
            </a:extLst>
          </p:cNvPr>
          <p:cNvSpPr/>
          <p:nvPr/>
        </p:nvSpPr>
        <p:spPr>
          <a:xfrm>
            <a:off x="932796" y="3619808"/>
            <a:ext cx="3411566" cy="637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OBS: Se f &gt; 0: a lente é do tipo convergente;</a:t>
            </a:r>
          </a:p>
          <a:p>
            <a:pPr algn="ctr"/>
            <a:r>
              <a:rPr lang="pt-BR" dirty="0"/>
              <a:t>Se f &lt; 0: a lente é divergente.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71DFB692-B707-4070-8603-9E6B228A5629}"/>
              </a:ext>
            </a:extLst>
          </p:cNvPr>
          <p:cNvSpPr/>
          <p:nvPr/>
        </p:nvSpPr>
        <p:spPr>
          <a:xfrm>
            <a:off x="4709663" y="3619809"/>
            <a:ext cx="3411566" cy="637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OBS: Se A &gt; 0, a imagem é direita;</a:t>
            </a:r>
          </a:p>
          <a:p>
            <a:pPr algn="ctr"/>
            <a:r>
              <a:rPr lang="pt-BR" dirty="0"/>
              <a:t>Se A &lt; 0, a imagem é invertida.</a:t>
            </a:r>
          </a:p>
        </p:txBody>
      </p:sp>
    </p:spTree>
    <p:extLst>
      <p:ext uri="{BB962C8B-B14F-4D97-AF65-F5344CB8AC3E}">
        <p14:creationId xmlns:p14="http://schemas.microsoft.com/office/powerpoint/2010/main" val="2695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87BBD25-57C2-4CEC-8001-15B0CCD0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99" y="730861"/>
            <a:ext cx="7020900" cy="750300"/>
          </a:xfrm>
        </p:spPr>
        <p:txBody>
          <a:bodyPr/>
          <a:lstStyle/>
          <a:p>
            <a:r>
              <a:rPr lang="pt-BR" dirty="0"/>
              <a:t>Questão 02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BAF83A9-32F0-45EA-9122-04AA1ED49AE3}"/>
              </a:ext>
            </a:extLst>
          </p:cNvPr>
          <p:cNvSpPr/>
          <p:nvPr/>
        </p:nvSpPr>
        <p:spPr>
          <a:xfrm>
            <a:off x="914699" y="3227170"/>
            <a:ext cx="1021677" cy="31350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74" name="Rectangle 4">
            <a:extLst>
              <a:ext uri="{FF2B5EF4-FFF2-40B4-BE49-F238E27FC236}">
                <a16:creationId xmlns="" xmlns:a16="http://schemas.microsoft.com/office/drawing/2014/main" id="{D1A50316-D1A9-440F-85DE-ED301E5D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699" y="1247909"/>
            <a:ext cx="7290501" cy="3035532"/>
          </a:xfrm>
          <a:noFill/>
        </p:spPr>
        <p:txBody>
          <a:bodyPr/>
          <a:lstStyle/>
          <a:p>
            <a:pPr>
              <a:buNone/>
            </a:pPr>
            <a:r>
              <a:rPr lang="pt-BR" sz="2000" dirty="0"/>
              <a:t>(UEM) Um objeto de tamanho igual a 15 cm está situado a uma distância igual a 30 cm de uma lente. Verifica-se que a lente forma uma imagem virtual do objeto cujo tamanho é igual a 3 cm. Qual é o módulo da distância (em cm) da imagem à lente?</a:t>
            </a:r>
          </a:p>
          <a:p>
            <a:pPr>
              <a:buNone/>
            </a:pPr>
            <a:r>
              <a:rPr lang="pt-BR" sz="2000" dirty="0"/>
              <a:t>a) 4 cm</a:t>
            </a:r>
            <a:br>
              <a:rPr lang="pt-BR" sz="2000" dirty="0"/>
            </a:br>
            <a:r>
              <a:rPr lang="pt-BR" sz="2000" dirty="0"/>
              <a:t>b) 5 cm</a:t>
            </a:r>
            <a:br>
              <a:rPr lang="pt-BR" sz="2000" dirty="0"/>
            </a:br>
            <a:r>
              <a:rPr lang="pt-BR" sz="2000" dirty="0"/>
              <a:t>c) 6 cm</a:t>
            </a:r>
            <a:br>
              <a:rPr lang="pt-BR" sz="2000" dirty="0"/>
            </a:br>
            <a:r>
              <a:rPr lang="pt-BR" sz="2000" dirty="0"/>
              <a:t>d) 7 cm</a:t>
            </a:r>
            <a:br>
              <a:rPr lang="pt-BR" sz="2000" dirty="0"/>
            </a:br>
            <a:r>
              <a:rPr lang="pt-BR" sz="2000" dirty="0"/>
              <a:t>e) 8 cm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3309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87BBD25-57C2-4CEC-8001-15B0CCD0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12" y="796175"/>
            <a:ext cx="7163088" cy="750300"/>
          </a:xfrm>
        </p:spPr>
        <p:txBody>
          <a:bodyPr/>
          <a:lstStyle/>
          <a:p>
            <a:r>
              <a:rPr lang="pt-BR" dirty="0"/>
              <a:t>Resolução da Questão 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>
                <a:extLst>
                  <a:ext uri="{FF2B5EF4-FFF2-40B4-BE49-F238E27FC236}">
                    <a16:creationId xmlns="" xmlns:a16="http://schemas.microsoft.com/office/drawing/2014/main" id="{1534EAD2-8C6E-4A1F-AF31-ED9465AA4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357175"/>
                <a:ext cx="7290501" cy="2088154"/>
              </a:xfrm>
              <a:noFill/>
            </p:spPr>
            <p:txBody>
              <a:bodyPr/>
              <a:lstStyle/>
              <a:p>
                <a:pPr>
                  <a:buNone/>
                </a:pPr>
                <a:r>
                  <a:rPr lang="pt-BR" altLang="pt-BR" sz="2000" dirty="0"/>
                  <a:t>Temos que o = 15cm ; i = + 3 cm e p = 30 cm.</a:t>
                </a:r>
              </a:p>
              <a:p>
                <a:pPr>
                  <a:buNone/>
                </a:pPr>
                <a:r>
                  <a:rPr lang="pt-BR" altLang="pt-BR" sz="2000" dirty="0"/>
                  <a:t>Logo,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altLang="pt-B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pt-BR" altLang="pt-BR" sz="2000" dirty="0"/>
                  <a:t>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altLang="pt-BR" sz="2000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altLang="pt-BR" sz="20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altLang="pt-BR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altLang="pt-BR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altLang="pt-BR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BR" altLang="pt-BR" sz="2000" dirty="0"/>
              </a:p>
              <a:p>
                <a:pPr>
                  <a:buNone/>
                </a:pPr>
                <a:r>
                  <a:rPr lang="pt-BR" altLang="pt-BR" sz="2000" dirty="0"/>
                  <a:t>Então, p’ = - 6 cm.</a:t>
                </a:r>
              </a:p>
              <a:p>
                <a:pPr>
                  <a:buNone/>
                </a:pPr>
                <a:r>
                  <a:rPr lang="pt-BR" altLang="pt-BR" sz="2000" dirty="0"/>
                  <a:t>O módulo de p’ equivale a 6 cm.</a:t>
                </a:r>
              </a:p>
              <a:p>
                <a:pPr>
                  <a:buNone/>
                </a:pPr>
                <a:endParaRPr lang="pt-BR" altLang="pt-BR" sz="1800" dirty="0"/>
              </a:p>
            </p:txBody>
          </p:sp>
        </mc:Choice>
        <mc:Fallback xmlns="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1534EAD2-8C6E-4A1F-AF31-ED9465AA4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357175"/>
                <a:ext cx="7290501" cy="2088154"/>
              </a:xfrm>
              <a:blipFill>
                <a:blip r:embed="rId3"/>
                <a:stretch>
                  <a:fillRect l="-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entágono 1">
            <a:extLst>
              <a:ext uri="{FF2B5EF4-FFF2-40B4-BE49-F238E27FC236}">
                <a16:creationId xmlns="" xmlns:a16="http://schemas.microsoft.com/office/drawing/2014/main" id="{66FDE288-7BBB-44BD-B4EF-6270CD7EBFFD}"/>
              </a:ext>
            </a:extLst>
          </p:cNvPr>
          <p:cNvSpPr/>
          <p:nvPr/>
        </p:nvSpPr>
        <p:spPr>
          <a:xfrm>
            <a:off x="3192396" y="1946110"/>
            <a:ext cx="1102658" cy="3227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58007" y="1096830"/>
            <a:ext cx="4214173" cy="21727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LENTES ESFÉRICAS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339931" y="1442463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499" y="796175"/>
            <a:ext cx="7071729" cy="494743"/>
          </a:xfrm>
        </p:spPr>
        <p:txBody>
          <a:bodyPr/>
          <a:lstStyle/>
          <a:p>
            <a:pPr eaLnBrk="1" hangingPunct="1"/>
            <a:r>
              <a:rPr lang="pt-BR" altLang="pt-BR" dirty="0"/>
              <a:t>Convergência ou </a:t>
            </a:r>
            <a:r>
              <a:rPr lang="pt-BR" altLang="pt-BR" dirty="0" err="1"/>
              <a:t>vergência</a:t>
            </a:r>
            <a:r>
              <a:rPr lang="pt-BR" altLang="pt-BR" dirty="0"/>
              <a:t> c de uma lente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ço Reservado para Texto 2">
                <a:extLst>
                  <a:ext uri="{FF2B5EF4-FFF2-40B4-BE49-F238E27FC236}">
                    <a16:creationId xmlns="" xmlns:a16="http://schemas.microsoft.com/office/drawing/2014/main" id="{BD8C43A2-785C-4B58-8970-96DC713DF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2382" y="2914895"/>
                <a:ext cx="1729559" cy="95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Espaço Reservado para Texto 2">
                <a:extLst>
                  <a:ext uri="{FF2B5EF4-FFF2-40B4-BE49-F238E27FC236}">
                    <a16:creationId xmlns:a16="http://schemas.microsoft.com/office/drawing/2014/main" id="{BD8C43A2-785C-4B58-8970-96DC713DF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82" y="2914895"/>
                <a:ext cx="1729559" cy="956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5B781D0B-8677-48F0-BBC0-9399CBF2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12" y="1589104"/>
            <a:ext cx="7290501" cy="1046027"/>
          </a:xfrm>
          <a:noFill/>
        </p:spPr>
        <p:txBody>
          <a:bodyPr/>
          <a:lstStyle/>
          <a:p>
            <a:pPr>
              <a:buNone/>
            </a:pPr>
            <a:r>
              <a:rPr lang="pt-BR" sz="2000" dirty="0"/>
              <a:t>A </a:t>
            </a:r>
            <a:r>
              <a:rPr lang="pt-BR" sz="2000" dirty="0" err="1"/>
              <a:t>vergência</a:t>
            </a:r>
            <a:r>
              <a:rPr lang="pt-BR" sz="2000" dirty="0"/>
              <a:t> pode ser entendida como a capacidade de uma lente de desviar um raio de luz. </a:t>
            </a:r>
          </a:p>
          <a:p>
            <a:pPr>
              <a:buNone/>
            </a:pPr>
            <a:r>
              <a:rPr lang="pt-BR" sz="2000" dirty="0"/>
              <a:t>A unidade da </a:t>
            </a:r>
            <a:r>
              <a:rPr lang="pt-BR" sz="2000" dirty="0" err="1"/>
              <a:t>vergência</a:t>
            </a:r>
            <a:r>
              <a:rPr lang="pt-BR" sz="2000" dirty="0"/>
              <a:t> é dioptria (</a:t>
            </a:r>
            <a:r>
              <a:rPr lang="pt-BR" sz="2000" dirty="0" err="1"/>
              <a:t>di</a:t>
            </a:r>
            <a:r>
              <a:rPr lang="pt-B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67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499" y="796175"/>
            <a:ext cx="7071729" cy="494743"/>
          </a:xfrm>
        </p:spPr>
        <p:txBody>
          <a:bodyPr/>
          <a:lstStyle/>
          <a:p>
            <a:pPr eaLnBrk="1" hangingPunct="1"/>
            <a:r>
              <a:rPr lang="pt-BR" altLang="pt-BR" dirty="0"/>
              <a:t>Equação de Halley ou dos fabricantes de lentes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ço Reservado para Texto 2">
                <a:extLst>
                  <a:ext uri="{FF2B5EF4-FFF2-40B4-BE49-F238E27FC236}">
                    <a16:creationId xmlns="" xmlns:a16="http://schemas.microsoft.com/office/drawing/2014/main" id="{BD8C43A2-785C-4B58-8970-96DC713DF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7500" y="1378066"/>
                <a:ext cx="6293224" cy="95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𝑙𝑒𝑛𝑡𝑒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𝑚𝑒𝑖𝑜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2" name="Espaço Reservado para Texto 2">
                <a:extLst>
                  <a:ext uri="{FF2B5EF4-FFF2-40B4-BE49-F238E27FC236}">
                    <a16:creationId xmlns:a16="http://schemas.microsoft.com/office/drawing/2014/main" id="{BD8C43A2-785C-4B58-8970-96DC713DF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00" y="1378066"/>
                <a:ext cx="6293224" cy="956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2">
                <a:extLst>
                  <a:ext uri="{FF2B5EF4-FFF2-40B4-BE49-F238E27FC236}">
                    <a16:creationId xmlns="" xmlns:a16="http://schemas.microsoft.com/office/drawing/2014/main" id="{731BCE38-3FE9-4311-AFE8-094E2249A4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147" y="2334217"/>
                <a:ext cx="6958874" cy="145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None/>
                </a:pPr>
                <a:r>
                  <a:rPr lang="pt-BR" sz="1800" dirty="0"/>
                  <a:t>Onde, </a:t>
                </a:r>
                <a:r>
                  <a:rPr lang="pt-BR" sz="1800" i="1" dirty="0"/>
                  <a:t>f</a:t>
                </a:r>
                <a:r>
                  <a:rPr lang="pt-BR" sz="1800" dirty="0"/>
                  <a:t>  é a distância focal;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lente</m:t>
                        </m:r>
                      </m:sub>
                    </m:sSub>
                    <m:r>
                      <a:rPr lang="pt-BR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meio</m:t>
                        </m:r>
                      </m:sub>
                    </m:sSub>
                  </m:oMath>
                </a14:m>
                <a:r>
                  <a:rPr lang="pt-BR" sz="1800" dirty="0"/>
                  <a:t> os índices de refração da lente e do meio;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sz="1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800" b="0" dirty="0"/>
                  <a:t> os raios de curvatura das duas faces da lente</a:t>
                </a:r>
              </a:p>
              <a:p>
                <a:pPr>
                  <a:buNone/>
                </a:pPr>
                <a:endParaRPr lang="pt-BR" sz="1800" b="0" dirty="0"/>
              </a:p>
              <a:p>
                <a:pPr>
                  <a:buNone/>
                </a:pPr>
                <a:endParaRPr lang="pt-BR" sz="1800" dirty="0"/>
              </a:p>
            </p:txBody>
          </p:sp>
        </mc:Choice>
        <mc:Fallback xmlns="">
          <p:sp>
            <p:nvSpPr>
              <p:cNvPr id="5" name="Espaço Reservado para Texto 2">
                <a:extLst>
                  <a:ext uri="{FF2B5EF4-FFF2-40B4-BE49-F238E27FC236}">
                    <a16:creationId xmlns:a16="http://schemas.microsoft.com/office/drawing/2014/main" id="{731BCE38-3FE9-4311-AFE8-094E2249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47" y="2334217"/>
                <a:ext cx="6958874" cy="1450300"/>
              </a:xfrm>
              <a:prstGeom prst="rect">
                <a:avLst/>
              </a:prstGeom>
              <a:blipFill>
                <a:blip r:embed="rId4"/>
                <a:stretch>
                  <a:fillRect l="-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7E952C2F-CB96-4074-96CA-03209FAC4183}"/>
              </a:ext>
            </a:extLst>
          </p:cNvPr>
          <p:cNvSpPr/>
          <p:nvPr/>
        </p:nvSpPr>
        <p:spPr>
          <a:xfrm>
            <a:off x="3135157" y="3583949"/>
            <a:ext cx="2697910" cy="637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OBS: Face côncava : R &lt; 0;</a:t>
            </a:r>
          </a:p>
          <a:p>
            <a:pPr algn="ctr"/>
            <a:r>
              <a:rPr lang="pt-BR" dirty="0"/>
              <a:t>Face convexa: R &gt; 0.</a:t>
            </a:r>
          </a:p>
        </p:txBody>
      </p:sp>
    </p:spTree>
    <p:extLst>
      <p:ext uri="{BB962C8B-B14F-4D97-AF65-F5344CB8AC3E}">
        <p14:creationId xmlns:p14="http://schemas.microsoft.com/office/powerpoint/2010/main" val="40096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87BBD25-57C2-4CEC-8001-15B0CCD0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99" y="747190"/>
            <a:ext cx="7020900" cy="750300"/>
          </a:xfrm>
        </p:spPr>
        <p:txBody>
          <a:bodyPr/>
          <a:lstStyle/>
          <a:p>
            <a:r>
              <a:rPr lang="pt-BR" dirty="0"/>
              <a:t>Questão 04</a:t>
            </a:r>
          </a:p>
        </p:txBody>
      </p:sp>
      <p:sp>
        <p:nvSpPr>
          <p:cNvPr id="28674" name="Rectangle 4">
            <a:extLst>
              <a:ext uri="{FF2B5EF4-FFF2-40B4-BE49-F238E27FC236}">
                <a16:creationId xmlns="" xmlns:a16="http://schemas.microsoft.com/office/drawing/2014/main" id="{D1A50316-D1A9-440F-85DE-ED301E5D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699" y="1269681"/>
            <a:ext cx="7290501" cy="3035532"/>
          </a:xfrm>
          <a:noFill/>
        </p:spPr>
        <p:txBody>
          <a:bodyPr/>
          <a:lstStyle/>
          <a:p>
            <a:pPr>
              <a:buNone/>
            </a:pPr>
            <a:r>
              <a:rPr lang="pt-BR" sz="2000" dirty="0"/>
              <a:t>Uma lente côncavo-convexa tem raios iguais, respectivamente, a 40 cm e 20 cm. O índice de refração da lente é 2. Sabendo que ela está imersa no ar, determine: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/>
              <a:t>a) sua distância focal;</a:t>
            </a:r>
            <a:br>
              <a:rPr lang="pt-BR" sz="2000" dirty="0"/>
            </a:br>
            <a:r>
              <a:rPr lang="pt-BR" sz="2000" dirty="0"/>
              <a:t>b) sua convergência em dioptrias;</a:t>
            </a:r>
            <a:br>
              <a:rPr lang="pt-BR" sz="2000" dirty="0"/>
            </a:br>
            <a:r>
              <a:rPr lang="pt-BR" sz="2000" dirty="0"/>
              <a:t>c) a posição da imagem de um objeto colocado a 30 cm dessa lente.</a:t>
            </a:r>
            <a:br>
              <a:rPr lang="pt-BR" sz="2000" dirty="0"/>
            </a:b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9267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87BBD25-57C2-4CEC-8001-15B0CCD0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27" y="606875"/>
            <a:ext cx="7163088" cy="750300"/>
          </a:xfrm>
        </p:spPr>
        <p:txBody>
          <a:bodyPr/>
          <a:lstStyle/>
          <a:p>
            <a:r>
              <a:rPr lang="pt-BR" dirty="0"/>
              <a:t>Resolução da Questão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>
                <a:extLst>
                  <a:ext uri="{FF2B5EF4-FFF2-40B4-BE49-F238E27FC236}">
                    <a16:creationId xmlns="" xmlns:a16="http://schemas.microsoft.com/office/drawing/2014/main" id="{1534EAD2-8C6E-4A1F-AF31-ED9465AA4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8327" y="1167874"/>
                <a:ext cx="7290501" cy="2359097"/>
              </a:xfrm>
              <a:noFill/>
            </p:spPr>
            <p:txBody>
              <a:bodyPr/>
              <a:lstStyle/>
              <a:p>
                <a:pPr>
                  <a:buNone/>
                </a:pPr>
                <a:r>
                  <a:rPr lang="pt-BR" altLang="pt-BR" sz="1800" dirty="0"/>
                  <a:t>Para a letra </a:t>
                </a:r>
                <a:r>
                  <a:rPr lang="pt-BR" altLang="pt-BR" sz="1800" b="1" dirty="0"/>
                  <a:t>a</a:t>
                </a:r>
                <a:r>
                  <a:rPr lang="pt-BR" altLang="pt-BR" sz="1800" dirty="0"/>
                  <a:t>, temos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800" dirty="0"/>
                  <a:t> = -40 cm, por ser côncava,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pt-BR" sz="1800" dirty="0"/>
                  <a:t>= 20cm, por ser convexa,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altLang="pt-BR" sz="1800" b="0" i="1" dirty="0" smtClean="0">
                            <a:latin typeface="Cambria Math" panose="02040503050406030204" pitchFamily="18" charset="0"/>
                          </a:rPr>
                          <m:t>𝑙𝑒𝑛𝑡𝑒</m:t>
                        </m:r>
                      </m:sub>
                    </m:sSub>
                  </m:oMath>
                </a14:m>
                <a:r>
                  <a:rPr lang="pt-BR" altLang="pt-BR" sz="1800" dirty="0"/>
                  <a:t> = 2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altLang="pt-BR" sz="1800" b="0" i="1" dirty="0" smtClean="0">
                            <a:latin typeface="Cambria Math" panose="02040503050406030204" pitchFamily="18" charset="0"/>
                          </a:rPr>
                          <m:t>𝑚𝑒𝑖𝑜</m:t>
                        </m:r>
                      </m:sub>
                    </m:sSub>
                  </m:oMath>
                </a14:m>
                <a:r>
                  <a:rPr lang="pt-BR" altLang="pt-BR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altLang="pt-BR" sz="1800" b="0" i="1" dirty="0" smtClean="0">
                            <a:latin typeface="Cambria Math" panose="02040503050406030204" pitchFamily="18" charset="0"/>
                          </a:rPr>
                          <m:t>𝑎𝑟</m:t>
                        </m:r>
                      </m:sub>
                    </m:sSub>
                    <m:r>
                      <a:rPr lang="pt-BR" altLang="pt-BR" sz="18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altLang="pt-BR" sz="1800" dirty="0"/>
                  <a:t>.</a:t>
                </a:r>
              </a:p>
              <a:p>
                <a:pPr>
                  <a:buNone/>
                </a:pPr>
                <a:endParaRPr lang="pt-BR" altLang="pt-BR" sz="1800" dirty="0"/>
              </a:p>
              <a:p>
                <a:pPr>
                  <a:buNone/>
                </a:pPr>
                <a:r>
                  <a:rPr lang="pt-BR" altLang="pt-BR" sz="1800" dirty="0"/>
                  <a:t>Logo,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1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𝑙𝑒𝑛𝑡𝑒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𝑚𝑒𝑖𝑜</m:t>
                                </m:r>
                              </m:sub>
                            </m:sSub>
                          </m:den>
                        </m:f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sz="18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pt-BR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sz="1800" dirty="0"/>
                  <a:t>.</a:t>
                </a:r>
              </a:p>
              <a:p>
                <a:pPr>
                  <a:buNone/>
                </a:pPr>
                <a:r>
                  <a:rPr lang="pt-BR" altLang="pt-BR" sz="1800" dirty="0"/>
                  <a:t>Portanto, f = 40cm</a:t>
                </a:r>
              </a:p>
              <a:p>
                <a:pPr>
                  <a:buNone/>
                </a:pPr>
                <a:endParaRPr lang="pt-BR" altLang="pt-BR" sz="1800" dirty="0"/>
              </a:p>
            </p:txBody>
          </p:sp>
        </mc:Choice>
        <mc:Fallback xmlns="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1534EAD2-8C6E-4A1F-AF31-ED9465AA4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8327" y="1167874"/>
                <a:ext cx="7290501" cy="2359097"/>
              </a:xfrm>
              <a:blipFill>
                <a:blip r:embed="rId3"/>
                <a:stretch>
                  <a:fillRect l="-7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8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87BBD25-57C2-4CEC-8001-15B0CCD0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27" y="606875"/>
            <a:ext cx="7163088" cy="750300"/>
          </a:xfrm>
        </p:spPr>
        <p:txBody>
          <a:bodyPr/>
          <a:lstStyle/>
          <a:p>
            <a:r>
              <a:rPr lang="pt-BR" dirty="0"/>
              <a:t>Resolução da Questão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>
                <a:extLst>
                  <a:ext uri="{FF2B5EF4-FFF2-40B4-BE49-F238E27FC236}">
                    <a16:creationId xmlns="" xmlns:a16="http://schemas.microsoft.com/office/drawing/2014/main" id="{1534EAD2-8C6E-4A1F-AF31-ED9465AA4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8327" y="1167874"/>
                <a:ext cx="7290501" cy="1101797"/>
              </a:xfrm>
              <a:noFill/>
            </p:spPr>
            <p:txBody>
              <a:bodyPr/>
              <a:lstStyle/>
              <a:p>
                <a:pPr>
                  <a:buNone/>
                </a:pPr>
                <a:r>
                  <a:rPr lang="pt-BR" altLang="pt-BR" sz="1800" dirty="0"/>
                  <a:t>Para a letra </a:t>
                </a:r>
                <a:r>
                  <a:rPr lang="pt-BR" altLang="pt-BR" sz="1800" b="1" dirty="0"/>
                  <a:t>b</a:t>
                </a:r>
                <a:r>
                  <a:rPr lang="pt-BR" altLang="pt-BR" sz="1800" dirty="0"/>
                  <a:t>, temos: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𝑑𝑖</m:t>
                      </m:r>
                    </m:oMath>
                  </m:oMathPara>
                </a14:m>
                <a:endParaRPr lang="pt-BR" altLang="pt-BR" sz="1800" dirty="0"/>
              </a:p>
            </p:txBody>
          </p:sp>
        </mc:Choice>
        <mc:Fallback xmlns="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1534EAD2-8C6E-4A1F-AF31-ED9465AA4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8327" y="1167874"/>
                <a:ext cx="7290501" cy="1101797"/>
              </a:xfrm>
              <a:blipFill>
                <a:blip r:embed="rId3"/>
                <a:stretch>
                  <a:fillRect l="-7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E442B112-4084-4F7F-86F0-99C7E93BDE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327" y="2430617"/>
                <a:ext cx="7290501" cy="1667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Font typeface="Sniglet"/>
                  <a:buNone/>
                </a:pPr>
                <a:r>
                  <a:rPr lang="pt-BR" altLang="pt-BR" sz="1800" dirty="0"/>
                  <a:t>Para a letra </a:t>
                </a:r>
                <a:r>
                  <a:rPr lang="pt-BR" altLang="pt-BR" sz="1800" b="1" dirty="0"/>
                  <a:t>c</a:t>
                </a:r>
                <a:r>
                  <a:rPr lang="pt-BR" altLang="pt-BR" sz="1800" dirty="0"/>
                  <a:t>, temos:</a:t>
                </a:r>
              </a:p>
              <a:p>
                <a:pPr>
                  <a:buFont typeface="Snigle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alt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alt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pt-BR" altLang="pt-B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altLang="pt-B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pt-BR" altLang="pt-BR" sz="1800" dirty="0"/>
              </a:p>
              <a:p>
                <a:pPr>
                  <a:buFont typeface="Sniglet"/>
                  <a:buNone/>
                </a:pPr>
                <a:r>
                  <a:rPr lang="pt-BR" altLang="pt-BR" sz="1800" dirty="0"/>
                  <a:t>Logo, p’ = -120 cm. Como p’ &lt; 0, a imagem é virtual.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42B112-4084-4F7F-86F0-99C7E93BD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27" y="2430617"/>
                <a:ext cx="7290501" cy="1667854"/>
              </a:xfrm>
              <a:prstGeom prst="rect">
                <a:avLst/>
              </a:prstGeom>
              <a:blipFill>
                <a:blip r:embed="rId4"/>
                <a:stretch>
                  <a:fillRect l="-7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966799" y="1842405"/>
            <a:ext cx="5546906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A </a:t>
            </a:r>
            <a:r>
              <a:rPr lang="en" sz="5400" dirty="0"/>
              <a:t>Ó</a:t>
            </a:r>
            <a:r>
              <a:rPr lang="en" dirty="0"/>
              <a:t>ptica da Visão Humana </a:t>
            </a:r>
          </a:p>
        </p:txBody>
      </p:sp>
      <p:pic>
        <p:nvPicPr>
          <p:cNvPr id="4" name="Picture 2" descr="Y:\PET\Logotipos\PEt\5 Estrelas\1- PET sem Fundo - Cópi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" y="606205"/>
            <a:ext cx="1152128" cy="1152128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78" y="606205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02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411004" y="716433"/>
            <a:ext cx="4381458" cy="7459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Conteúdo </a:t>
            </a:r>
            <a:endParaRPr lang="en" dirty="0"/>
          </a:p>
        </p:txBody>
      </p:sp>
      <p:sp>
        <p:nvSpPr>
          <p:cNvPr id="4" name="Shape 280"/>
          <p:cNvSpPr/>
          <p:nvPr/>
        </p:nvSpPr>
        <p:spPr>
          <a:xfrm>
            <a:off x="7256477" y="1126796"/>
            <a:ext cx="925102" cy="933007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" name="Shape 235"/>
          <p:cNvSpPr/>
          <p:nvPr/>
        </p:nvSpPr>
        <p:spPr>
          <a:xfrm rot="1474888">
            <a:off x="6352394" y="3202082"/>
            <a:ext cx="644175" cy="826504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6" name="Shape 247"/>
          <p:cNvSpPr/>
          <p:nvPr/>
        </p:nvSpPr>
        <p:spPr>
          <a:xfrm rot="19859703">
            <a:off x="2129671" y="3562087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434343"/>
              </a:solidFill>
            </a:endParaRPr>
          </a:p>
        </p:txBody>
      </p:sp>
      <p:sp>
        <p:nvSpPr>
          <p:cNvPr id="7" name="Shape 258"/>
          <p:cNvSpPr/>
          <p:nvPr/>
        </p:nvSpPr>
        <p:spPr>
          <a:xfrm>
            <a:off x="6565125" y="753809"/>
            <a:ext cx="392472" cy="391401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8" name="Shape 222"/>
          <p:cNvSpPr txBox="1">
            <a:spLocks/>
          </p:cNvSpPr>
          <p:nvPr/>
        </p:nvSpPr>
        <p:spPr>
          <a:xfrm>
            <a:off x="1599138" y="1674697"/>
            <a:ext cx="6478061" cy="1700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O olho humano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      - </a:t>
            </a:r>
            <a:r>
              <a:rPr lang="pt-BR" sz="1600" dirty="0">
                <a:solidFill>
                  <a:schemeClr val="tx1"/>
                </a:solidFill>
              </a:rPr>
              <a:t>Características do olho humano;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       - Comportamento óptico dos elementos que interagem com a luz;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       - Defeitos da visão 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06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572014" y="2080689"/>
            <a:ext cx="6831757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600" dirty="0"/>
              <a:t>O olho humano</a:t>
            </a:r>
            <a:endParaRPr lang="en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50" y="1112701"/>
            <a:ext cx="3666250" cy="30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6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984186" y="794657"/>
            <a:ext cx="7114785" cy="278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b="1" dirty="0">
                <a:solidFill>
                  <a:schemeClr val="tx1"/>
                </a:solidFill>
              </a:rPr>
              <a:t>Globo ocular: </a:t>
            </a:r>
            <a:r>
              <a:rPr lang="pt-BR" sz="1800" dirty="0">
                <a:solidFill>
                  <a:schemeClr val="tx1"/>
                </a:solidFill>
              </a:rPr>
              <a:t>constituído de duas calotas esféricas sobrepostas –uma frontal e outra maior, opaca, que constitui quase todo o globo. </a:t>
            </a:r>
          </a:p>
          <a:p>
            <a:pPr marL="457200" lvl="0" indent="-228600"/>
            <a:r>
              <a:rPr lang="pt-BR" sz="1800" b="1" dirty="0">
                <a:solidFill>
                  <a:schemeClr val="tx1"/>
                </a:solidFill>
              </a:rPr>
              <a:t>C</a:t>
            </a:r>
            <a:r>
              <a:rPr lang="en" sz="1800" b="1" dirty="0">
                <a:solidFill>
                  <a:schemeClr val="tx1"/>
                </a:solidFill>
              </a:rPr>
              <a:t>órnea: </a:t>
            </a:r>
            <a:r>
              <a:rPr lang="en" sz="1800" dirty="0">
                <a:solidFill>
                  <a:schemeClr val="tx1"/>
                </a:solidFill>
              </a:rPr>
              <a:t>membrana transparente que constituí a calota esferíca frontal do globo ocular. </a:t>
            </a:r>
          </a:p>
          <a:p>
            <a:pPr marL="457200" lvl="0" indent="-228600"/>
            <a:r>
              <a:rPr lang="en" sz="1800" b="1" dirty="0">
                <a:solidFill>
                  <a:schemeClr val="tx1"/>
                </a:solidFill>
              </a:rPr>
              <a:t>Esclerótica:</a:t>
            </a:r>
            <a:r>
              <a:rPr lang="en" sz="1800" dirty="0">
                <a:solidFill>
                  <a:schemeClr val="tx1"/>
                </a:solidFill>
              </a:rPr>
              <a:t>  camada mais externa da calota maior do globo e que dá </a:t>
            </a:r>
            <a:r>
              <a:rPr lang="en" sz="1800" u="sng" dirty="0">
                <a:solidFill>
                  <a:schemeClr val="tx1"/>
                </a:solidFill>
              </a:rPr>
              <a:t>sustentação</a:t>
            </a:r>
            <a:r>
              <a:rPr lang="en" sz="1800" dirty="0">
                <a:solidFill>
                  <a:schemeClr val="tx1"/>
                </a:solidFill>
              </a:rPr>
              <a:t> ao olho.</a:t>
            </a:r>
          </a:p>
          <a:p>
            <a:pPr marL="457200" lvl="0" indent="-228600"/>
            <a:r>
              <a:rPr lang="en" sz="1800" b="1" dirty="0">
                <a:solidFill>
                  <a:schemeClr val="tx1"/>
                </a:solidFill>
              </a:rPr>
              <a:t>Coroide:</a:t>
            </a:r>
            <a:r>
              <a:rPr lang="en" sz="1800" dirty="0">
                <a:solidFill>
                  <a:schemeClr val="tx1"/>
                </a:solidFill>
              </a:rPr>
              <a:t> camada intermediária da calota maior do globo que é </a:t>
            </a:r>
            <a:r>
              <a:rPr lang="en" sz="1800" u="sng" dirty="0">
                <a:solidFill>
                  <a:schemeClr val="tx1"/>
                </a:solidFill>
              </a:rPr>
              <a:t>fortemente irrigada </a:t>
            </a:r>
            <a:r>
              <a:rPr lang="en" sz="1800" dirty="0">
                <a:solidFill>
                  <a:schemeClr val="tx1"/>
                </a:solidFill>
              </a:rPr>
              <a:t>pelos vasos sanguíneos;</a:t>
            </a:r>
          </a:p>
          <a:p>
            <a:pPr marL="457200" lvl="0" indent="-228600"/>
            <a:r>
              <a:rPr lang="en" sz="1800" b="1" dirty="0">
                <a:solidFill>
                  <a:schemeClr val="tx1"/>
                </a:solidFill>
              </a:rPr>
              <a:t>Retina: </a:t>
            </a:r>
            <a:r>
              <a:rPr lang="en" sz="1800" dirty="0">
                <a:solidFill>
                  <a:schemeClr val="tx1"/>
                </a:solidFill>
              </a:rPr>
              <a:t>camada mais interna, que corresponde ao revestimento da câmara oftálmica. 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43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984186" y="794657"/>
            <a:ext cx="7114785" cy="32112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/>
            <a:r>
              <a:rPr lang="pt-BR" sz="1800" b="1" dirty="0">
                <a:solidFill>
                  <a:schemeClr val="tx1"/>
                </a:solidFill>
              </a:rPr>
              <a:t>Cristalino</a:t>
            </a:r>
            <a:r>
              <a:rPr lang="en" sz="1800" b="1" dirty="0">
                <a:solidFill>
                  <a:schemeClr val="tx1"/>
                </a:solidFill>
              </a:rPr>
              <a:t>: </a:t>
            </a:r>
            <a:r>
              <a:rPr lang="en" sz="1800" dirty="0">
                <a:solidFill>
                  <a:schemeClr val="tx1"/>
                </a:solidFill>
              </a:rPr>
              <a:t>constituído de fibras e substâncias gelatinosas transparentes, que funciona como lente biconvexa.</a:t>
            </a:r>
          </a:p>
          <a:p>
            <a:pPr marL="457200" lvl="0" indent="-228600" algn="just"/>
            <a:r>
              <a:rPr lang="en" sz="1800" b="1" dirty="0">
                <a:solidFill>
                  <a:schemeClr val="tx1"/>
                </a:solidFill>
              </a:rPr>
              <a:t>Íris:</a:t>
            </a:r>
            <a:r>
              <a:rPr lang="en" sz="1800" dirty="0">
                <a:solidFill>
                  <a:schemeClr val="tx1"/>
                </a:solidFill>
              </a:rPr>
              <a:t> músculo circular pigmentado, cuja coloração varia de pessoa para pessoa.</a:t>
            </a:r>
          </a:p>
          <a:p>
            <a:pPr marL="457200" lvl="0" indent="-228600" algn="just"/>
            <a:r>
              <a:rPr lang="en" sz="1800" b="1" dirty="0">
                <a:solidFill>
                  <a:schemeClr val="tx1"/>
                </a:solidFill>
              </a:rPr>
              <a:t>Pupila:</a:t>
            </a:r>
            <a:r>
              <a:rPr lang="en" sz="1800" dirty="0">
                <a:solidFill>
                  <a:schemeClr val="tx1"/>
                </a:solidFill>
              </a:rPr>
              <a:t> localizada no centro da íris, é uma abertura circular cujo diâmetro pode variar, para </a:t>
            </a:r>
            <a:r>
              <a:rPr lang="en" sz="1800" u="sng" dirty="0">
                <a:solidFill>
                  <a:schemeClr val="tx1"/>
                </a:solidFill>
              </a:rPr>
              <a:t>regular a quantidade de luz</a:t>
            </a:r>
            <a:r>
              <a:rPr lang="en" sz="1800" dirty="0">
                <a:solidFill>
                  <a:schemeClr val="tx1"/>
                </a:solidFill>
              </a:rPr>
              <a:t> que entra noolho. </a:t>
            </a:r>
          </a:p>
          <a:p>
            <a:pPr marL="457200" lvl="0" indent="-228600" algn="just"/>
            <a:r>
              <a:rPr lang="en" sz="1800" b="1" dirty="0">
                <a:solidFill>
                  <a:schemeClr val="tx1"/>
                </a:solidFill>
              </a:rPr>
              <a:t>Humor Aquoso: </a:t>
            </a:r>
            <a:r>
              <a:rPr lang="en" sz="1800" dirty="0">
                <a:solidFill>
                  <a:schemeClr val="tx1"/>
                </a:solidFill>
              </a:rPr>
              <a:t>líquido transparente existente entre a córnea e o cristalino.</a:t>
            </a:r>
          </a:p>
          <a:p>
            <a:pPr marL="457200" lvl="0" indent="-228600" algn="just"/>
            <a:r>
              <a:rPr lang="en" sz="1800" b="1" dirty="0">
                <a:solidFill>
                  <a:schemeClr val="tx1"/>
                </a:solidFill>
              </a:rPr>
              <a:t>Humor Vítreo: </a:t>
            </a:r>
            <a:r>
              <a:rPr lang="en" sz="1800" dirty="0">
                <a:solidFill>
                  <a:schemeClr val="tx1"/>
                </a:solidFill>
              </a:rPr>
              <a:t>substância gelatinosa existente entre o cristalino e a retina.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903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FA1B28-812A-41F9-90AB-79565270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O que são lentes esféricas?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696C62B-972C-4E9C-9BD9-75B50C760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São meios transparentes em que a luz pode se propagar.</a:t>
            </a:r>
          </a:p>
          <a:p>
            <a:r>
              <a:rPr lang="pt-BR" dirty="0"/>
              <a:t>Bastante utilizadas para correção de problemas de visão.</a:t>
            </a:r>
          </a:p>
        </p:txBody>
      </p:sp>
    </p:spTree>
    <p:extLst>
      <p:ext uri="{BB962C8B-B14F-4D97-AF65-F5344CB8AC3E}">
        <p14:creationId xmlns:p14="http://schemas.microsoft.com/office/powerpoint/2010/main" val="20059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1061756" y="477582"/>
            <a:ext cx="6964072" cy="2298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A córnea, o humor aquoso, o cristalino e o humor vítreo de um olho humano normal constituem um </a:t>
            </a:r>
            <a:r>
              <a:rPr lang="pt-BR" sz="1800" b="1" dirty="0">
                <a:solidFill>
                  <a:schemeClr val="tx1"/>
                </a:solidFill>
              </a:rPr>
              <a:t>sistema óptico convergente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</a:p>
          <a:p>
            <a:pPr lvl="0" algn="just">
              <a:buNone/>
            </a:pPr>
            <a:endParaRPr lang="pt-BR" sz="1100" dirty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Na </a:t>
            </a:r>
            <a:r>
              <a:rPr lang="pt-BR" sz="1800" b="1" dirty="0">
                <a:solidFill>
                  <a:schemeClr val="tx1"/>
                </a:solidFill>
              </a:rPr>
              <a:t>retina</a:t>
            </a:r>
            <a:r>
              <a:rPr lang="pt-BR" sz="1800" dirty="0">
                <a:solidFill>
                  <a:schemeClr val="tx1"/>
                </a:solidFill>
              </a:rPr>
              <a:t> (anteparo onde são projetadas as imagens), células nervosas sensíveis à luz transmitem ao cérebro as sensações visuais, por meio do </a:t>
            </a:r>
            <a:r>
              <a:rPr lang="pt-BR" sz="1800" b="1" dirty="0">
                <a:solidFill>
                  <a:schemeClr val="tx1"/>
                </a:solidFill>
              </a:rPr>
              <a:t>nervo óptico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t="12453" r="19435" b="11779"/>
          <a:stretch/>
        </p:blipFill>
        <p:spPr>
          <a:xfrm rot="16200000">
            <a:off x="3601120" y="770723"/>
            <a:ext cx="1885346" cy="4719951"/>
          </a:xfrm>
          <a:prstGeom prst="rect">
            <a:avLst/>
          </a:prstGeom>
        </p:spPr>
      </p:pic>
      <p:sp>
        <p:nvSpPr>
          <p:cNvPr id="12" name="Shape 97"/>
          <p:cNvSpPr txBox="1">
            <a:spLocks noGrp="1"/>
          </p:cNvSpPr>
          <p:nvPr>
            <p:ph type="body" idx="2"/>
          </p:nvPr>
        </p:nvSpPr>
        <p:spPr>
          <a:xfrm>
            <a:off x="2321699" y="4018942"/>
            <a:ext cx="5219301" cy="5565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dirty="0">
                <a:solidFill>
                  <a:schemeClr val="tx1"/>
                </a:solidFill>
              </a:rPr>
              <a:t>Caminho da luz que projeta a imagem na retina. </a:t>
            </a:r>
          </a:p>
          <a:p>
            <a:pPr lvl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89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Acomodação Visual</a:t>
            </a:r>
            <a:endParaRPr lang="en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049500" y="1435525"/>
            <a:ext cx="6964072" cy="8069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b="1" dirty="0">
                <a:solidFill>
                  <a:schemeClr val="tx1"/>
                </a:solidFill>
              </a:rPr>
              <a:t>Ponto remoto: </a:t>
            </a:r>
            <a:r>
              <a:rPr lang="pt-BR" sz="1800" dirty="0">
                <a:solidFill>
                  <a:schemeClr val="tx1"/>
                </a:solidFill>
              </a:rPr>
              <a:t>Ponto mais distante em que pode estar um objeto para que o olho humano consiga vê-lo nitidamente.</a:t>
            </a: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6" name="Shape 97"/>
          <p:cNvSpPr txBox="1">
            <a:spLocks noGrp="1"/>
          </p:cNvSpPr>
          <p:nvPr>
            <p:ph type="body" idx="1"/>
          </p:nvPr>
        </p:nvSpPr>
        <p:spPr>
          <a:xfrm>
            <a:off x="1049500" y="2142986"/>
            <a:ext cx="6964072" cy="8069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b="1" dirty="0">
                <a:solidFill>
                  <a:schemeClr val="tx1"/>
                </a:solidFill>
              </a:rPr>
              <a:t>Ponto próximo: </a:t>
            </a:r>
            <a:r>
              <a:rPr lang="pt-BR" sz="1800" dirty="0">
                <a:solidFill>
                  <a:schemeClr val="tx1"/>
                </a:solidFill>
              </a:rPr>
              <a:t>Distância mínima a que pode estar um objeto para ser visto nitidamente, sem ficar fora de foco. (≈ 25cm para um olho humano adulto normal)</a:t>
            </a: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049500" y="3222171"/>
            <a:ext cx="7020900" cy="9361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81305" y="3257631"/>
            <a:ext cx="6645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sz="1600" b="1" dirty="0">
                <a:solidFill>
                  <a:schemeClr val="tx1"/>
                </a:solidFill>
                <a:latin typeface="Sniglet" panose="020B0604020202020204" charset="0"/>
              </a:rPr>
              <a:t>Acomodação visual</a:t>
            </a:r>
            <a:r>
              <a:rPr lang="en" sz="1600" dirty="0">
                <a:solidFill>
                  <a:schemeClr val="tx1"/>
                </a:solidFill>
                <a:latin typeface="Sniglet" panose="020B0604020202020204" charset="0"/>
              </a:rPr>
              <a:t>: </a:t>
            </a:r>
            <a:r>
              <a:rPr lang="pt-BR" sz="1600" dirty="0">
                <a:solidFill>
                  <a:schemeClr val="tx1"/>
                </a:solidFill>
                <a:latin typeface="Sniglet" panose="020B0604020202020204" charset="0"/>
              </a:rPr>
              <a:t>Característica do olho humano de se acomodar para obtenção de uma melhor acuidade visual em diferentes distâncias dos objetos focados.</a:t>
            </a:r>
            <a:r>
              <a:rPr lang="en" sz="16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1571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499443" y="1676605"/>
            <a:ext cx="4449122" cy="7459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EXPERIMENTANDO</a:t>
            </a:r>
            <a:endParaRPr lang="en" dirty="0"/>
          </a:p>
        </p:txBody>
      </p:sp>
      <p:sp>
        <p:nvSpPr>
          <p:cNvPr id="11" name="Shape 274"/>
          <p:cNvSpPr/>
          <p:nvPr/>
        </p:nvSpPr>
        <p:spPr>
          <a:xfrm rot="1252135">
            <a:off x="5948791" y="1037013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" name="Shape 274"/>
          <p:cNvSpPr/>
          <p:nvPr/>
        </p:nvSpPr>
        <p:spPr>
          <a:xfrm rot="1252135">
            <a:off x="1518305" y="1068119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5" name="Shape 274"/>
          <p:cNvSpPr/>
          <p:nvPr/>
        </p:nvSpPr>
        <p:spPr>
          <a:xfrm rot="1252135">
            <a:off x="3837970" y="678655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6" name="Shape 274"/>
          <p:cNvSpPr/>
          <p:nvPr/>
        </p:nvSpPr>
        <p:spPr>
          <a:xfrm rot="1252135">
            <a:off x="5858113" y="3500727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Shape 274"/>
          <p:cNvSpPr/>
          <p:nvPr/>
        </p:nvSpPr>
        <p:spPr>
          <a:xfrm rot="1252135">
            <a:off x="7407477" y="2989970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Shape 274"/>
          <p:cNvSpPr/>
          <p:nvPr/>
        </p:nvSpPr>
        <p:spPr>
          <a:xfrm rot="1252135">
            <a:off x="7768881" y="790099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9" name="Shape 274"/>
          <p:cNvSpPr/>
          <p:nvPr/>
        </p:nvSpPr>
        <p:spPr>
          <a:xfrm rot="1252135">
            <a:off x="4308749" y="2687594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0" name="Shape 274"/>
          <p:cNvSpPr/>
          <p:nvPr/>
        </p:nvSpPr>
        <p:spPr>
          <a:xfrm rot="1252135">
            <a:off x="7515579" y="1890034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1" name="Shape 274"/>
          <p:cNvSpPr/>
          <p:nvPr/>
        </p:nvSpPr>
        <p:spPr>
          <a:xfrm rot="1252135">
            <a:off x="2802819" y="3500726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2" name="Shape 274"/>
          <p:cNvSpPr/>
          <p:nvPr/>
        </p:nvSpPr>
        <p:spPr>
          <a:xfrm rot="1252135">
            <a:off x="1192109" y="2561013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3232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049500" y="1435525"/>
            <a:ext cx="6964072" cy="15362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Pegue um lápis e segure-o a uma certa distância de um de seus olhos;</a:t>
            </a:r>
          </a:p>
          <a:p>
            <a:pPr marL="342900" lvl="0" indent="-342900" algn="just"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Fixe o olhar na </a:t>
            </a:r>
            <a:r>
              <a:rPr lang="pt-BR" sz="1800" b="1" dirty="0">
                <a:solidFill>
                  <a:schemeClr val="tx1"/>
                </a:solidFill>
              </a:rPr>
              <a:t>ponta</a:t>
            </a:r>
            <a:r>
              <a:rPr lang="pt-BR" sz="1800" dirty="0">
                <a:solidFill>
                  <a:schemeClr val="tx1"/>
                </a:solidFill>
              </a:rPr>
              <a:t> do lápis e aproxime-o lentamente, procurando localizar a menor distância que permita uma visão nítida.</a:t>
            </a:r>
          </a:p>
          <a:p>
            <a:pPr marL="342900" lvl="0" indent="-342900" algn="just">
              <a:buAutoNum type="arabicPeriod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lvl="0" indent="-342900" algn="just">
              <a:buAutoNum type="arabicPeriod"/>
            </a:pPr>
            <a:endParaRPr lang="pt-BR" sz="1800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Localizando o </a:t>
            </a:r>
            <a:r>
              <a:rPr lang="pt-BR" u="sng" dirty="0"/>
              <a:t>seu</a:t>
            </a:r>
            <a:r>
              <a:rPr lang="pt-BR" dirty="0"/>
              <a:t> ponto próximo</a:t>
            </a:r>
          </a:p>
        </p:txBody>
      </p:sp>
      <p:sp>
        <p:nvSpPr>
          <p:cNvPr id="9" name="Shape 97"/>
          <p:cNvSpPr txBox="1">
            <a:spLocks noGrp="1"/>
          </p:cNvSpPr>
          <p:nvPr>
            <p:ph type="body" idx="1"/>
          </p:nvPr>
        </p:nvSpPr>
        <p:spPr>
          <a:xfrm>
            <a:off x="1049500" y="3186608"/>
            <a:ext cx="6964072" cy="8490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b="1" dirty="0">
                <a:solidFill>
                  <a:schemeClr val="tx1"/>
                </a:solidFill>
              </a:rPr>
              <a:t>Constatação: </a:t>
            </a:r>
            <a:r>
              <a:rPr lang="pt-BR" sz="1800" dirty="0">
                <a:solidFill>
                  <a:schemeClr val="tx1"/>
                </a:solidFill>
              </a:rPr>
              <a:t>Distância menores que essas encontradas devem proporcionar uma imagem borrada. </a:t>
            </a:r>
          </a:p>
          <a:p>
            <a:pPr marL="342900" lvl="0" indent="-342900" algn="just">
              <a:buAutoNum type="arabicPeriod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lvl="0" indent="-342900" algn="just">
              <a:buAutoNum type="arabicPeriod"/>
            </a:pPr>
            <a:endParaRPr lang="pt-BR" sz="1800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53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Defeitos da Visão</a:t>
            </a:r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1212786" y="1469571"/>
            <a:ext cx="7114785" cy="18505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/>
            <a:r>
              <a:rPr lang="pt-BR" sz="1800" dirty="0">
                <a:solidFill>
                  <a:schemeClr val="tx1"/>
                </a:solidFill>
              </a:rPr>
              <a:t>Miopia;</a:t>
            </a:r>
          </a:p>
          <a:p>
            <a:pPr marL="457200" lvl="0" indent="-228600" algn="just"/>
            <a:r>
              <a:rPr lang="pt-BR" sz="1800" dirty="0">
                <a:solidFill>
                  <a:schemeClr val="tx1"/>
                </a:solidFill>
              </a:rPr>
              <a:t>Hipermetropia;</a:t>
            </a:r>
          </a:p>
          <a:p>
            <a:pPr marL="457200" lvl="0" indent="-228600" algn="just"/>
            <a:r>
              <a:rPr lang="pt-BR" sz="1800" dirty="0">
                <a:solidFill>
                  <a:schemeClr val="tx1"/>
                </a:solidFill>
              </a:rPr>
              <a:t>Astigmatismo;</a:t>
            </a:r>
          </a:p>
          <a:p>
            <a:pPr marL="457200" lvl="0" indent="-228600" algn="just"/>
            <a:r>
              <a:rPr lang="pt-BR" sz="1800" dirty="0">
                <a:solidFill>
                  <a:schemeClr val="tx1"/>
                </a:solidFill>
              </a:rPr>
              <a:t>Presbiopia;</a:t>
            </a:r>
          </a:p>
          <a:p>
            <a:pPr marL="457200" lvl="0" indent="-228600" algn="just"/>
            <a:r>
              <a:rPr lang="pt-BR" sz="1800" dirty="0">
                <a:solidFill>
                  <a:schemeClr val="tx1"/>
                </a:solidFill>
              </a:rPr>
              <a:t>Estrabismo;</a:t>
            </a:r>
          </a:p>
          <a:p>
            <a:pPr marL="457200" lvl="0" indent="-228600" algn="just"/>
            <a:r>
              <a:rPr lang="pt-BR" sz="1800" dirty="0">
                <a:solidFill>
                  <a:schemeClr val="tx1"/>
                </a:solidFill>
              </a:rPr>
              <a:t>Catarata.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6165"/>
          <a:stretch/>
        </p:blipFill>
        <p:spPr>
          <a:xfrm>
            <a:off x="3483430" y="1546475"/>
            <a:ext cx="4921516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901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Miopia</a:t>
            </a:r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30085"/>
            <a:ext cx="7336971" cy="1295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Defeito da visão que não permite visão nítida de um objeto ao longe, por que, estando os músculos ciliares relaxados, o </a:t>
            </a:r>
            <a:r>
              <a:rPr lang="pt-BR" sz="1800" b="1" dirty="0">
                <a:solidFill>
                  <a:schemeClr val="tx1"/>
                </a:solidFill>
              </a:rPr>
              <a:t>foco da imagem está na retina</a:t>
            </a:r>
            <a:r>
              <a:rPr lang="pt-BR" sz="1800" dirty="0">
                <a:solidFill>
                  <a:schemeClr val="tx1"/>
                </a:solidFill>
              </a:rPr>
              <a:t>.  O olho apresenta um excessivo alongamento em relação ao normal, o que leva a um encurtamento da visão. </a:t>
            </a:r>
          </a:p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Isso leva a imagem de um objeto distante a se formar </a:t>
            </a:r>
            <a:r>
              <a:rPr lang="pt-BR" sz="1800" b="1" dirty="0">
                <a:solidFill>
                  <a:schemeClr val="tx1"/>
                </a:solidFill>
              </a:rPr>
              <a:t>antes da retina.</a:t>
            </a:r>
          </a:p>
          <a:p>
            <a:pPr lvl="0" algn="just">
              <a:buNone/>
            </a:pPr>
            <a:endParaRPr lang="pt-BR" sz="1800" b="1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8" name="Shape 222"/>
          <p:cNvSpPr txBox="1">
            <a:spLocks/>
          </p:cNvSpPr>
          <p:nvPr/>
        </p:nvSpPr>
        <p:spPr>
          <a:xfrm>
            <a:off x="891464" y="2813957"/>
            <a:ext cx="7336971" cy="1295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800" b="1" dirty="0">
                <a:solidFill>
                  <a:srgbClr val="FF0000"/>
                </a:solidFill>
              </a:rPr>
              <a:t>IMPORTANTE:</a:t>
            </a:r>
          </a:p>
          <a:p>
            <a:pPr algn="just">
              <a:buFont typeface="Sniglet"/>
              <a:buNone/>
            </a:pPr>
            <a:r>
              <a:rPr lang="pt-BR" sz="1800" dirty="0">
                <a:solidFill>
                  <a:schemeClr val="tx1"/>
                </a:solidFill>
              </a:rPr>
              <a:t>A pessoa com miopia enxerga bem os objetos próximos a ela; porém, tem dificuldade em ver nitidamente aqueles objetos que estão distantes. 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0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Miopia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6"/>
          <a:stretch/>
        </p:blipFill>
        <p:spPr>
          <a:xfrm>
            <a:off x="1521799" y="1115785"/>
            <a:ext cx="6427308" cy="31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277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27"/>
          <a:stretch/>
        </p:blipFill>
        <p:spPr>
          <a:xfrm>
            <a:off x="947057" y="562654"/>
            <a:ext cx="3548744" cy="37589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4"/>
          <a:stretch/>
        </p:blipFill>
        <p:spPr>
          <a:xfrm>
            <a:off x="4626429" y="562654"/>
            <a:ext cx="3582220" cy="37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955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Correção:</a:t>
            </a:r>
            <a:br>
              <a:rPr lang="en" dirty="0"/>
            </a:br>
            <a:endParaRPr lang="en" dirty="0"/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30086"/>
            <a:ext cx="7336971" cy="5551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Pode ser corrigida com cirurgia ou com o uso de </a:t>
            </a:r>
            <a:r>
              <a:rPr lang="pt-BR" sz="1800" b="1" dirty="0">
                <a:solidFill>
                  <a:schemeClr val="tx1"/>
                </a:solidFill>
              </a:rPr>
              <a:t>lentes divergentes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  <a:endParaRPr lang="pt-BR" sz="1800" b="1" dirty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pt-BR" sz="1800" b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82" y="1785258"/>
            <a:ext cx="5655134" cy="22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951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HIPERMETROPIA</a:t>
            </a:r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30085"/>
            <a:ext cx="7336971" cy="1295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Defeito oposto à miopia. Caracteriza-se pelo achatamento do olho em relação ao normal. Consequentemente, se o olho não estiver realizando esforço de acomodação, o foco imagem estará depois da retina.</a:t>
            </a:r>
            <a:endParaRPr lang="pt-BR" sz="1800" b="1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pt-BR" sz="1800" dirty="0"/>
          </a:p>
          <a:p>
            <a:pPr lvl="0" algn="just">
              <a:buNone/>
            </a:pP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09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44B3BBAA-AA12-4593-9474-CD8CCBF4B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Tipos de lentes esféricas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53D9FB0B-AA7F-429B-96DC-93A2A8E3CE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9500" y="1329613"/>
            <a:ext cx="3749271" cy="499187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pt-BR" altLang="pt-BR" sz="2200" dirty="0"/>
              <a:t>Lentes de bordas delgadas</a:t>
            </a:r>
          </a:p>
          <a:p>
            <a:pPr>
              <a:lnSpc>
                <a:spcPct val="120000"/>
              </a:lnSpc>
              <a:buNone/>
            </a:pPr>
            <a:endParaRPr lang="pt-BR" altLang="pt-BR" dirty="0"/>
          </a:p>
          <a:p>
            <a:pPr>
              <a:lnSpc>
                <a:spcPct val="120000"/>
              </a:lnSpc>
              <a:buNone/>
            </a:pPr>
            <a:endParaRPr lang="pt-BR" altLang="pt-BR" dirty="0"/>
          </a:p>
        </p:txBody>
      </p:sp>
      <p:sp>
        <p:nvSpPr>
          <p:cNvPr id="6158" name="Rectangle 14">
            <a:extLst>
              <a:ext uri="{FF2B5EF4-FFF2-40B4-BE49-F238E27FC236}">
                <a16:creationId xmlns="" xmlns:a16="http://schemas.microsoft.com/office/drawing/2014/main" id="{7BB37C3C-93D3-42B6-B088-4D7ABC656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820841"/>
            <a:ext cx="129234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hangingPunct="0"/>
            <a:r>
              <a:rPr lang="pt-BR" altLang="pt-BR" sz="1050" b="1">
                <a:solidFill>
                  <a:srgbClr val="777777"/>
                </a:solidFill>
                <a:ea typeface="ヒラギノ角ゴ Pro W3" pitchFamily="-32" charset="-128"/>
              </a:rPr>
              <a:t>1 Refra</a:t>
            </a:r>
            <a:r>
              <a:rPr lang="pt-BR" altLang="pt-BR" sz="1050" b="1">
                <a:solidFill>
                  <a:srgbClr val="777777"/>
                </a:solidFill>
                <a:latin typeface="Arial" panose="020B0604020202020204" pitchFamily="34" charset="0"/>
                <a:ea typeface="ヒラギノ角ゴ Pro W3" pitchFamily="-32" charset="-128"/>
              </a:rPr>
              <a:t>ç</a:t>
            </a:r>
            <a:r>
              <a:rPr lang="pt-BR" altLang="pt-BR" sz="1050" b="1">
                <a:solidFill>
                  <a:srgbClr val="777777"/>
                </a:solidFill>
                <a:ea typeface="ヒラギノ角ゴ Pro W3" pitchFamily="-32" charset="-128"/>
              </a:rPr>
              <a:t>ão da luz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9E7CA3B-A9DB-4399-8716-1A0A4CC3B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19" y="2003336"/>
            <a:ext cx="2814061" cy="168561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959D74E9-1AFD-4B61-8172-98D9D3CE04D2}"/>
              </a:ext>
            </a:extLst>
          </p:cNvPr>
          <p:cNvSpPr txBox="1">
            <a:spLocks noChangeArrowheads="1"/>
          </p:cNvSpPr>
          <p:nvPr/>
        </p:nvSpPr>
        <p:spPr>
          <a:xfrm>
            <a:off x="4730780" y="1329613"/>
            <a:ext cx="3749271" cy="499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pt-BR" altLang="pt-BR" sz="2200" dirty="0"/>
              <a:t>Lentes de bordas espessas</a:t>
            </a:r>
          </a:p>
          <a:p>
            <a:pPr>
              <a:lnSpc>
                <a:spcPct val="120000"/>
              </a:lnSpc>
              <a:buFont typeface="Sniglet"/>
              <a:buNone/>
            </a:pPr>
            <a:endParaRPr lang="pt-BR" altLang="pt-BR" dirty="0"/>
          </a:p>
          <a:p>
            <a:pPr>
              <a:lnSpc>
                <a:spcPct val="120000"/>
              </a:lnSpc>
              <a:buFont typeface="Sniglet"/>
              <a:buNone/>
            </a:pPr>
            <a:endParaRPr lang="pt-BR" altLang="pt-BR" dirty="0"/>
          </a:p>
        </p:txBody>
      </p:sp>
      <p:pic>
        <p:nvPicPr>
          <p:cNvPr id="3074" name="Picture 2" descr="Resultado de imagem para lentes esféricas delgadas">
            <a:extLst>
              <a:ext uri="{FF2B5EF4-FFF2-40B4-BE49-F238E27FC236}">
                <a16:creationId xmlns="" xmlns:a16="http://schemas.microsoft.com/office/drawing/2014/main" id="{22FA38DC-86AC-4FD6-A360-FC79EB36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8" y="1966296"/>
            <a:ext cx="2335110" cy="17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HIPERMETROPIA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1" y="1103270"/>
            <a:ext cx="7173469" cy="31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4847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 b="21570"/>
          <a:stretch/>
        </p:blipFill>
        <p:spPr>
          <a:xfrm>
            <a:off x="430667" y="610280"/>
            <a:ext cx="8260420" cy="37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212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479786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Correção:</a:t>
            </a:r>
            <a:br>
              <a:rPr lang="en" dirty="0"/>
            </a:br>
            <a:endParaRPr lang="en" dirty="0"/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034143"/>
            <a:ext cx="7336971" cy="5551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Para que o hipermetrope possa enxergar nitidamente objetos próximos, deve-se aumentar a convergência de seu olho, o que se consegue com o uso de </a:t>
            </a:r>
            <a:r>
              <a:rPr lang="pt-BR" sz="1800" b="1" dirty="0">
                <a:solidFill>
                  <a:schemeClr val="tx1"/>
                </a:solidFill>
              </a:rPr>
              <a:t>lentes convergentes </a:t>
            </a:r>
            <a:r>
              <a:rPr lang="pt-BR" sz="1800" dirty="0">
                <a:solidFill>
                  <a:schemeClr val="tx1"/>
                </a:solidFill>
              </a:rPr>
              <a:t>ou cirurgia. </a:t>
            </a:r>
          </a:p>
          <a:p>
            <a:pPr lvl="0" algn="just">
              <a:buNone/>
            </a:pPr>
            <a:endParaRPr lang="pt-BR" sz="18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8" y="2067472"/>
            <a:ext cx="5553897" cy="20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4072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PRESBIOPIA (visão cansada)</a:t>
            </a:r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30085"/>
            <a:ext cx="7336971" cy="1295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Com o passar do tempo, o cristalino perde a capacidade de acomodação, de modo que suas faces não adquirem a curvatura necessária que permita a visão de objetos próximos. Isso significa que o ponto próximo se afasta do olho e, portanto, a pessoa </a:t>
            </a:r>
            <a:r>
              <a:rPr lang="pt-BR" sz="1800" dirty="0" err="1">
                <a:solidFill>
                  <a:schemeClr val="tx1"/>
                </a:solidFill>
              </a:rPr>
              <a:t>presbiope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b="1" dirty="0">
                <a:solidFill>
                  <a:schemeClr val="tx1"/>
                </a:solidFill>
              </a:rPr>
              <a:t>não enxerga bem de perto.</a:t>
            </a:r>
            <a:endParaRPr lang="pt-BR" sz="1800" dirty="0"/>
          </a:p>
          <a:p>
            <a:pPr algn="just">
              <a:buNone/>
            </a:pPr>
            <a:endParaRPr lang="pt-BR" sz="1800" dirty="0"/>
          </a:p>
          <a:p>
            <a:pPr lvl="0" algn="just">
              <a:buNone/>
            </a:pPr>
            <a:endParaRPr lang="pt-BR" sz="1800" b="1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pt-BR" sz="1800" dirty="0"/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6" name="Shape 222"/>
          <p:cNvSpPr txBox="1">
            <a:spLocks/>
          </p:cNvSpPr>
          <p:nvPr/>
        </p:nvSpPr>
        <p:spPr>
          <a:xfrm>
            <a:off x="891464" y="2955471"/>
            <a:ext cx="7336971" cy="1295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800" b="1" dirty="0">
                <a:solidFill>
                  <a:srgbClr val="FF0000"/>
                </a:solidFill>
              </a:rPr>
              <a:t>Observação:</a:t>
            </a:r>
          </a:p>
          <a:p>
            <a:pPr algn="just">
              <a:buFont typeface="Sniglet"/>
              <a:buNone/>
            </a:pPr>
            <a:r>
              <a:rPr lang="pt-BR" sz="1800" dirty="0">
                <a:solidFill>
                  <a:schemeClr val="tx1"/>
                </a:solidFill>
              </a:rPr>
              <a:t>Esse problema de visão é similar à hipermetropia, porém sua causa é diferente. 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Resultado de imagem para presbiopi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697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PRESBIOPIA (visão cansada)</a:t>
            </a:r>
          </a:p>
        </p:txBody>
      </p:sp>
      <p:sp>
        <p:nvSpPr>
          <p:cNvPr id="2" name="AutoShape 2" descr="Resultado de imagem para presbiopi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63" y="1255599"/>
            <a:ext cx="5279572" cy="29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8172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479786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Correção:</a:t>
            </a:r>
            <a:br>
              <a:rPr lang="en" dirty="0"/>
            </a:br>
            <a:endParaRPr lang="en" dirty="0"/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925285"/>
            <a:ext cx="7336971" cy="30915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Do mesmo modo que na hipermetropia, a correção é feita com o uso de óculos cujas lentes são </a:t>
            </a:r>
            <a:r>
              <a:rPr lang="pt-BR" sz="1800" b="1" dirty="0">
                <a:solidFill>
                  <a:schemeClr val="tx1"/>
                </a:solidFill>
              </a:rPr>
              <a:t>esféricas convergentes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</a:p>
          <a:p>
            <a:pPr lvl="0" algn="just">
              <a:buNone/>
            </a:pPr>
            <a:endParaRPr lang="pt-BR" sz="1050" b="1" dirty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É frequente o uso de </a:t>
            </a:r>
            <a:r>
              <a:rPr lang="pt-BR" sz="1800" b="1" dirty="0">
                <a:solidFill>
                  <a:schemeClr val="tx1"/>
                </a:solidFill>
              </a:rPr>
              <a:t>lentes bifocais </a:t>
            </a:r>
            <a:r>
              <a:rPr lang="pt-BR" sz="1800" dirty="0">
                <a:solidFill>
                  <a:schemeClr val="tx1"/>
                </a:solidFill>
              </a:rPr>
              <a:t>(duas lentes com distâncias focais diferentes, associadas em uma armação) ou </a:t>
            </a:r>
            <a:r>
              <a:rPr lang="pt-BR" sz="1800" b="1" dirty="0">
                <a:solidFill>
                  <a:schemeClr val="tx1"/>
                </a:solidFill>
              </a:rPr>
              <a:t>multifocais </a:t>
            </a:r>
            <a:r>
              <a:rPr lang="pt-BR" sz="1800" dirty="0">
                <a:solidFill>
                  <a:schemeClr val="tx1"/>
                </a:solidFill>
              </a:rPr>
              <a:t>(lente com muitas distâncias focais, diferenciadas por faixas horizontais)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4"/>
          <a:stretch/>
        </p:blipFill>
        <p:spPr>
          <a:xfrm>
            <a:off x="2326567" y="2612569"/>
            <a:ext cx="4248404" cy="20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094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ASTIGMATISMO</a:t>
            </a:r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30085"/>
            <a:ext cx="7336971" cy="1295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Imperfeição do olho, particularmente da córnea, cujo raio de curvatura varia conforme a secção considerada. Por isso a luz do sol sofre refrações diferentes, nas secções diferentes. </a:t>
            </a:r>
          </a:p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A </a:t>
            </a:r>
            <a:r>
              <a:rPr lang="pt-BR" sz="1800" b="1" dirty="0">
                <a:solidFill>
                  <a:schemeClr val="tx1"/>
                </a:solidFill>
              </a:rPr>
              <a:t>imagem</a:t>
            </a:r>
            <a:r>
              <a:rPr lang="pt-BR" sz="1800" dirty="0">
                <a:solidFill>
                  <a:schemeClr val="tx1"/>
                </a:solidFill>
              </a:rPr>
              <a:t> formada na retina do olho astigmático </a:t>
            </a:r>
            <a:r>
              <a:rPr lang="pt-BR" sz="1800" b="1" dirty="0">
                <a:solidFill>
                  <a:schemeClr val="tx1"/>
                </a:solidFill>
              </a:rPr>
              <a:t>não é nítida</a:t>
            </a:r>
            <a:r>
              <a:rPr lang="pt-BR" sz="1800" dirty="0">
                <a:solidFill>
                  <a:schemeClr val="tx1"/>
                </a:solidFill>
              </a:rPr>
              <a:t>, isto é, apresenta deformações. </a:t>
            </a:r>
          </a:p>
          <a:p>
            <a:pPr algn="just">
              <a:buNone/>
            </a:pPr>
            <a:endParaRPr lang="pt-BR" sz="1800" dirty="0"/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2009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ASTIGMATISMO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4" y="1138495"/>
            <a:ext cx="7369629" cy="32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56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2" y="738187"/>
            <a:ext cx="80391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1062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58992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Correção:</a:t>
            </a:r>
            <a:br>
              <a:rPr lang="en" dirty="0"/>
            </a:br>
            <a:endParaRPr lang="en" dirty="0"/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19199"/>
            <a:ext cx="7336971" cy="30915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A correção é feita com uso de lentes cilíndricas, que podem ser convergentes ou divergentes.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16" y="1910457"/>
            <a:ext cx="6125255" cy="24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701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F563F061-2F83-4041-8530-FDDE55F40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4"/>
            <a:ext cx="7020900" cy="1120307"/>
          </a:xfrm>
        </p:spPr>
        <p:txBody>
          <a:bodyPr/>
          <a:lstStyle/>
          <a:p>
            <a:pPr algn="just" eaLnBrk="1" hangingPunct="1"/>
            <a:r>
              <a:rPr lang="pt-BR" altLang="pt-BR" dirty="0"/>
              <a:t>Relação entre comportamento óptico e o índice de refração (n)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4EC41F0-833C-41E7-B739-8A3271D0D009}"/>
              </a:ext>
            </a:extLst>
          </p:cNvPr>
          <p:cNvSpPr/>
          <p:nvPr/>
        </p:nvSpPr>
        <p:spPr>
          <a:xfrm>
            <a:off x="1272845" y="2055571"/>
            <a:ext cx="2136038" cy="32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Lentes delgadas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00D2930-982B-48A9-86AA-627FA7070482}"/>
              </a:ext>
            </a:extLst>
          </p:cNvPr>
          <p:cNvSpPr/>
          <p:nvPr/>
        </p:nvSpPr>
        <p:spPr>
          <a:xfrm>
            <a:off x="1272845" y="3297936"/>
            <a:ext cx="2136038" cy="321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Lentes espessas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="" xmlns:a16="http://schemas.microsoft.com/office/drawing/2014/main" id="{78BE0EA0-9FC1-4FEA-B34F-8BF5467B9EEB}"/>
              </a:ext>
            </a:extLst>
          </p:cNvPr>
          <p:cNvCxnSpPr/>
          <p:nvPr/>
        </p:nvCxnSpPr>
        <p:spPr>
          <a:xfrm flipV="1">
            <a:off x="3584448" y="1916481"/>
            <a:ext cx="1309421" cy="3000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="" xmlns:a16="http://schemas.microsoft.com/office/drawing/2014/main" id="{E5FE7EB0-93AD-4EA4-B33A-4E8D830C78AB}"/>
              </a:ext>
            </a:extLst>
          </p:cNvPr>
          <p:cNvCxnSpPr>
            <a:cxnSpLocks/>
          </p:cNvCxnSpPr>
          <p:nvPr/>
        </p:nvCxnSpPr>
        <p:spPr>
          <a:xfrm>
            <a:off x="3616756" y="2216505"/>
            <a:ext cx="1259434" cy="2791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="" xmlns:a16="http://schemas.microsoft.com/office/drawing/2014/main" id="{092E9F9E-2C3D-4295-8929-3B1E62AAEF01}"/>
                  </a:ext>
                </a:extLst>
              </p:cNvPr>
              <p:cNvSpPr/>
              <p:nvPr/>
            </p:nvSpPr>
            <p:spPr>
              <a:xfrm>
                <a:off x="5292778" y="1733702"/>
                <a:ext cx="3009973" cy="3218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Convergentes,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𝐥𝐞𝐧𝐭𝐞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𝐦𝐞𝐢𝐨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1" dirty="0">
                  <a:latin typeface="Myriad Arabic" panose="01010101010101010101" pitchFamily="50" charset="-78"/>
                  <a:cs typeface="Myriad Arabic" panose="01010101010101010101" pitchFamily="50" charset="-78"/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92E9F9E-2C3D-4295-8929-3B1E62AAE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78" y="1733702"/>
                <a:ext cx="3009973" cy="321869"/>
              </a:xfrm>
              <a:prstGeom prst="rect">
                <a:avLst/>
              </a:prstGeom>
              <a:blipFill>
                <a:blip r:embed="rId3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="" xmlns:a16="http://schemas.microsoft.com/office/drawing/2014/main" id="{0CDA1D8B-FADF-4FFE-A083-67F13E887A9A}"/>
                  </a:ext>
                </a:extLst>
              </p:cNvPr>
              <p:cNvSpPr/>
              <p:nvPr/>
            </p:nvSpPr>
            <p:spPr>
              <a:xfrm>
                <a:off x="5292777" y="2334767"/>
                <a:ext cx="3009973" cy="3218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Divergentes,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𝐥𝐞𝐧𝐭𝐞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𝐦𝐞𝐢𝐨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1" dirty="0">
                  <a:latin typeface="Myriad Arabic" panose="01010101010101010101" pitchFamily="50" charset="-78"/>
                  <a:cs typeface="Myriad Arabic" panose="01010101010101010101" pitchFamily="50" charset="-78"/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CDA1D8B-FADF-4FFE-A083-67F13E887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77" y="2334767"/>
                <a:ext cx="3009973" cy="321869"/>
              </a:xfrm>
              <a:prstGeom prst="rect">
                <a:avLst/>
              </a:prstGeom>
              <a:blipFill>
                <a:blip r:embed="rId4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: Angulado 17">
            <a:extLst>
              <a:ext uri="{FF2B5EF4-FFF2-40B4-BE49-F238E27FC236}">
                <a16:creationId xmlns="" xmlns:a16="http://schemas.microsoft.com/office/drawing/2014/main" id="{64D6A1A5-0B41-495D-BF3C-3BF300B6EB8D}"/>
              </a:ext>
            </a:extLst>
          </p:cNvPr>
          <p:cNvCxnSpPr/>
          <p:nvPr/>
        </p:nvCxnSpPr>
        <p:spPr>
          <a:xfrm flipV="1">
            <a:off x="3584448" y="3180182"/>
            <a:ext cx="1309421" cy="3000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="" xmlns:a16="http://schemas.microsoft.com/office/drawing/2014/main" id="{D24E7FD9-5D9F-472F-B381-67358B67CC63}"/>
              </a:ext>
            </a:extLst>
          </p:cNvPr>
          <p:cNvCxnSpPr>
            <a:cxnSpLocks/>
          </p:cNvCxnSpPr>
          <p:nvPr/>
        </p:nvCxnSpPr>
        <p:spPr>
          <a:xfrm>
            <a:off x="3616756" y="3480206"/>
            <a:ext cx="1259434" cy="2791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="" xmlns:a16="http://schemas.microsoft.com/office/drawing/2014/main" id="{6C43FC60-85A4-4B8C-8E91-D24FE752DB50}"/>
                  </a:ext>
                </a:extLst>
              </p:cNvPr>
              <p:cNvSpPr/>
              <p:nvPr/>
            </p:nvSpPr>
            <p:spPr>
              <a:xfrm>
                <a:off x="5292777" y="3019247"/>
                <a:ext cx="3009973" cy="3218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Convergentes,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𝐥𝐞𝐧𝐭𝐞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𝐦𝐞𝐢𝐨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1" dirty="0">
                  <a:latin typeface="Myriad Arabic" panose="01010101010101010101" pitchFamily="50" charset="-78"/>
                  <a:cs typeface="Myriad Arabic" panose="01010101010101010101" pitchFamily="50" charset="-78"/>
                </a:endParaRP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6C43FC60-85A4-4B8C-8E91-D24FE752D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77" y="3019247"/>
                <a:ext cx="3009973" cy="321869"/>
              </a:xfrm>
              <a:prstGeom prst="rect">
                <a:avLst/>
              </a:prstGeom>
              <a:blipFill>
                <a:blip r:embed="rId5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="" xmlns:a16="http://schemas.microsoft.com/office/drawing/2014/main" id="{62296B8E-A123-4F50-8EDD-7EE568C9A3A3}"/>
                  </a:ext>
                </a:extLst>
              </p:cNvPr>
              <p:cNvSpPr/>
              <p:nvPr/>
            </p:nvSpPr>
            <p:spPr>
              <a:xfrm>
                <a:off x="5292777" y="3542792"/>
                <a:ext cx="3009973" cy="3218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Divergentes,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𝐥𝐞𝐧𝐭𝐞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𝐦𝐞𝐢𝐨</m:t>
                        </m:r>
                      </m:sub>
                    </m:sSub>
                    <m:r>
                      <a:rPr lang="pt-B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1" dirty="0">
                  <a:latin typeface="Myriad Arabic" panose="01010101010101010101" pitchFamily="50" charset="-78"/>
                  <a:cs typeface="Myriad Arabic" panose="01010101010101010101" pitchFamily="50" charset="-78"/>
                </a:endParaRP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62296B8E-A123-4F50-8EDD-7EE568C9A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77" y="3542792"/>
                <a:ext cx="3009973" cy="321869"/>
              </a:xfrm>
              <a:prstGeom prst="rect">
                <a:avLst/>
              </a:prstGeom>
              <a:blipFill>
                <a:blip r:embed="rId6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ESTRABISMO</a:t>
            </a:r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30085"/>
            <a:ext cx="7336971" cy="1295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Cada olho da pessoa com estrabismo conjuga na retina uma imagem diferente do mesmo objeto. O estrabismo é provocado por imperfeições dos músculos responsáveis pelo movimento dos olhos, acarretando o desalinhamento dos eixos ópticos.</a:t>
            </a:r>
          </a:p>
          <a:p>
            <a:pPr algn="just">
              <a:buNone/>
            </a:pPr>
            <a:endParaRPr lang="pt-BR" sz="1800" dirty="0"/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99" y="1371599"/>
            <a:ext cx="5043100" cy="24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92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58992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Correção:</a:t>
            </a:r>
            <a:br>
              <a:rPr lang="en" dirty="0"/>
            </a:br>
            <a:endParaRPr lang="en" dirty="0"/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4" y="1219200"/>
            <a:ext cx="7336971" cy="24057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A correção depende do tipo de estrabismo:</a:t>
            </a:r>
          </a:p>
          <a:p>
            <a:pPr marL="457200" lvl="0" indent="-228600" algn="just"/>
            <a:r>
              <a:rPr lang="pt-BR" sz="1800" dirty="0" err="1">
                <a:solidFill>
                  <a:schemeClr val="tx1"/>
                </a:solidFill>
              </a:rPr>
              <a:t>Esotropia</a:t>
            </a:r>
            <a:r>
              <a:rPr lang="pt-BR" sz="1800" dirty="0">
                <a:solidFill>
                  <a:schemeClr val="tx1"/>
                </a:solidFill>
              </a:rPr>
              <a:t>: ocorre quando um ou os dois olhos sofrem desvio para dentro, sendo corrigida com cirurgia ou uso de lentes.</a:t>
            </a:r>
          </a:p>
          <a:p>
            <a:pPr marL="457200" lvl="0" indent="-228600" algn="just"/>
            <a:r>
              <a:rPr lang="pt-BR" sz="1800" dirty="0" err="1">
                <a:solidFill>
                  <a:schemeClr val="tx1"/>
                </a:solidFill>
              </a:rPr>
              <a:t>Exotropia</a:t>
            </a:r>
            <a:r>
              <a:rPr lang="pt-BR" sz="1800" dirty="0">
                <a:solidFill>
                  <a:schemeClr val="tx1"/>
                </a:solidFill>
              </a:rPr>
              <a:t>: ocorre quando um ou os dois olhos sofrem desvio para fora, sendo corrigida com exercícios, lentes, ou caso seja necessário, cirurgia. </a:t>
            </a:r>
          </a:p>
          <a:p>
            <a:pPr marL="457200" lvl="0" indent="-228600" algn="just"/>
            <a:r>
              <a:rPr lang="pt-BR" sz="1800" dirty="0">
                <a:solidFill>
                  <a:schemeClr val="tx1"/>
                </a:solidFill>
              </a:rPr>
              <a:t>Desvios verticais: ocorre quando um dos olhos sofre desvio para cima (</a:t>
            </a:r>
            <a:r>
              <a:rPr lang="pt-BR" sz="1800" dirty="0" err="1">
                <a:solidFill>
                  <a:schemeClr val="tx1"/>
                </a:solidFill>
              </a:rPr>
              <a:t>hypertropia</a:t>
            </a:r>
            <a:r>
              <a:rPr lang="pt-BR" sz="1800" dirty="0">
                <a:solidFill>
                  <a:schemeClr val="tx1"/>
                </a:solidFill>
              </a:rPr>
              <a:t>) e o outro para baixo (</a:t>
            </a:r>
            <a:r>
              <a:rPr lang="pt-BR" sz="1800" dirty="0" err="1">
                <a:solidFill>
                  <a:schemeClr val="tx1"/>
                </a:solidFill>
              </a:rPr>
              <a:t>hypotropia</a:t>
            </a:r>
            <a:r>
              <a:rPr lang="pt-BR" sz="1800" dirty="0">
                <a:solidFill>
                  <a:schemeClr val="tx1"/>
                </a:solidFill>
              </a:rPr>
              <a:t>).</a:t>
            </a:r>
          </a:p>
          <a:p>
            <a:pPr algn="just">
              <a:buNone/>
            </a:pPr>
            <a:endParaRPr lang="pt-BR" sz="1800" dirty="0"/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BR" sz="1800" dirty="0"/>
              <a:t>	</a:t>
            </a:r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endParaRPr lang="pt-BR" sz="1800" dirty="0"/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00469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58992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Correção:</a:t>
            </a:r>
            <a:br>
              <a:rPr lang="en" dirty="0"/>
            </a:br>
            <a:endParaRPr lang="en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" t="-1678" r="1492" b="49972"/>
          <a:stretch/>
        </p:blipFill>
        <p:spPr>
          <a:xfrm>
            <a:off x="545151" y="1219199"/>
            <a:ext cx="4014798" cy="27678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50381" r="136" b="-257"/>
          <a:stretch/>
        </p:blipFill>
        <p:spPr>
          <a:xfrm>
            <a:off x="4608304" y="1317170"/>
            <a:ext cx="4014798" cy="26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0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91464" y="621299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CATARATA</a:t>
            </a:r>
          </a:p>
        </p:txBody>
      </p:sp>
      <p:sp>
        <p:nvSpPr>
          <p:cNvPr id="7" name="Shape 222"/>
          <p:cNvSpPr txBox="1">
            <a:spLocks noGrp="1"/>
          </p:cNvSpPr>
          <p:nvPr>
            <p:ph type="body" idx="1"/>
          </p:nvPr>
        </p:nvSpPr>
        <p:spPr>
          <a:xfrm>
            <a:off x="891463" y="1191985"/>
            <a:ext cx="7336971" cy="1295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Quando a lente do olho vai se tornando opaca, ocorre a diminuição da visão, e nem o uso de óculos consegue produzir melhora.</a:t>
            </a:r>
          </a:p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Esse sintoma de </a:t>
            </a:r>
            <a:r>
              <a:rPr lang="pt-BR" sz="1800" b="1" dirty="0">
                <a:solidFill>
                  <a:schemeClr val="tx1"/>
                </a:solidFill>
              </a:rPr>
              <a:t>visão embaçada </a:t>
            </a:r>
            <a:r>
              <a:rPr lang="pt-BR" sz="1800" dirty="0">
                <a:solidFill>
                  <a:schemeClr val="tx1"/>
                </a:solidFill>
              </a:rPr>
              <a:t>pode ser congênita ou adquirida. </a:t>
            </a: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" name="Shape 222"/>
          <p:cNvSpPr txBox="1">
            <a:spLocks/>
          </p:cNvSpPr>
          <p:nvPr/>
        </p:nvSpPr>
        <p:spPr>
          <a:xfrm>
            <a:off x="575393" y="2209799"/>
            <a:ext cx="7336971" cy="24057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457200" indent="-228600" algn="just"/>
            <a:r>
              <a:rPr lang="pt-BR" sz="1800" dirty="0">
                <a:solidFill>
                  <a:schemeClr val="tx1"/>
                </a:solidFill>
              </a:rPr>
              <a:t>Congênita: ocorre em crianças, pode ser hereditária ou causada por infecções (rubéola) ou por doenças como diabetes. </a:t>
            </a:r>
          </a:p>
          <a:p>
            <a:pPr marL="457200" indent="-228600" algn="just"/>
            <a:r>
              <a:rPr lang="pt-BR" sz="1800" dirty="0">
                <a:solidFill>
                  <a:schemeClr val="tx1"/>
                </a:solidFill>
              </a:rPr>
              <a:t>Adquirida: ocorre devido à idade (pós 60 anos), traumas, inflamações intraoculares, ou por causa do uso exagerado de medicamentos. </a:t>
            </a:r>
            <a:endParaRPr lang="pt-BR" sz="1800" dirty="0"/>
          </a:p>
          <a:p>
            <a:pPr algn="just">
              <a:buFont typeface="Sniglet"/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algn="just">
              <a:buFont typeface="Sniglet"/>
              <a:buNone/>
            </a:pPr>
            <a:r>
              <a:rPr lang="pt-BR" sz="1800" dirty="0"/>
              <a:t>	</a:t>
            </a:r>
          </a:p>
          <a:p>
            <a:pPr algn="just">
              <a:buFont typeface="Sniglet"/>
              <a:buNone/>
            </a:pPr>
            <a:endParaRPr lang="pt-BR" sz="1800" dirty="0"/>
          </a:p>
          <a:p>
            <a:pPr algn="just">
              <a:buFont typeface="Sniglet"/>
              <a:buNone/>
            </a:pPr>
            <a:endParaRPr lang="pt-BR" sz="1800" dirty="0"/>
          </a:p>
          <a:p>
            <a:pPr algn="just">
              <a:buFont typeface="Sniglet"/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86746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6" y="935490"/>
            <a:ext cx="7883213" cy="31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079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63386" y="1448311"/>
            <a:ext cx="4577443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1. Uma pessoa míope deve usar óculos para corrigir seu defeito de visão, devido ao qual seu ponto remoto está situado a 50cm dos olhos. Determine, em unidades SI, a distância focal e a </a:t>
            </a:r>
            <a:r>
              <a:rPr lang="pt-BR" sz="1800" dirty="0" err="1">
                <a:solidFill>
                  <a:sysClr val="windowText" lastClr="000000"/>
                </a:solidFill>
              </a:rPr>
              <a:t>vergência</a:t>
            </a:r>
            <a:r>
              <a:rPr lang="pt-BR" sz="1800" dirty="0">
                <a:solidFill>
                  <a:sysClr val="windowText" lastClr="000000"/>
                </a:solidFill>
              </a:rPr>
              <a:t> das lentes desses óculos.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472">
            <a:off x="5672821" y="893140"/>
            <a:ext cx="2397579" cy="2397579"/>
          </a:xfrm>
          <a:prstGeom prst="rect">
            <a:avLst/>
          </a:prstGeom>
        </p:spPr>
      </p:pic>
      <p:sp>
        <p:nvSpPr>
          <p:cNvPr id="5" name="Shape 222"/>
          <p:cNvSpPr txBox="1">
            <a:spLocks/>
          </p:cNvSpPr>
          <p:nvPr/>
        </p:nvSpPr>
        <p:spPr>
          <a:xfrm>
            <a:off x="1756879" y="3433787"/>
            <a:ext cx="2803071" cy="391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Sniglet"/>
              <a:buNone/>
            </a:pPr>
            <a:r>
              <a:rPr lang="pt-BR" sz="1800" dirty="0" err="1">
                <a:solidFill>
                  <a:srgbClr val="FF0000"/>
                </a:solidFill>
              </a:rPr>
              <a:t>Fl</a:t>
            </a:r>
            <a:r>
              <a:rPr lang="pt-BR" sz="1800" dirty="0">
                <a:solidFill>
                  <a:srgbClr val="FF0000"/>
                </a:solidFill>
              </a:rPr>
              <a:t> = - 0,5m  e  </a:t>
            </a:r>
            <a:r>
              <a:rPr lang="pt-BR" sz="1800" dirty="0" err="1">
                <a:solidFill>
                  <a:srgbClr val="FF0000"/>
                </a:solidFill>
              </a:rPr>
              <a:t>Vl</a:t>
            </a:r>
            <a:r>
              <a:rPr lang="pt-BR" sz="1800" dirty="0">
                <a:solidFill>
                  <a:srgbClr val="FF0000"/>
                </a:solidFill>
              </a:rPr>
              <a:t>= -2, </a:t>
            </a:r>
            <a:r>
              <a:rPr lang="pt-BR" sz="1800" dirty="0" err="1">
                <a:solidFill>
                  <a:srgbClr val="FF0000"/>
                </a:solidFill>
              </a:rPr>
              <a:t>di</a:t>
            </a:r>
            <a:endParaRPr 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17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63386" y="1448311"/>
            <a:ext cx="4577443" cy="18282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2. Uma pessoa hipermetrope só consegue ler um livro se este estiver a uma distância de 50 cm. Qual deve ser a convergência da lente que a pessoa precisa usar para conseguir ler o livro colocado a 25cm de distância?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472">
            <a:off x="5672821" y="893140"/>
            <a:ext cx="2397579" cy="2397579"/>
          </a:xfrm>
          <a:prstGeom prst="rect">
            <a:avLst/>
          </a:prstGeom>
        </p:spPr>
      </p:pic>
      <p:sp>
        <p:nvSpPr>
          <p:cNvPr id="5" name="Shape 222"/>
          <p:cNvSpPr txBox="1">
            <a:spLocks/>
          </p:cNvSpPr>
          <p:nvPr/>
        </p:nvSpPr>
        <p:spPr>
          <a:xfrm>
            <a:off x="1049500" y="3299758"/>
            <a:ext cx="4567528" cy="1257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A lente deve ser convergente e sua </a:t>
            </a:r>
            <a:r>
              <a:rPr lang="pt-BR" sz="1800" dirty="0" err="1">
                <a:solidFill>
                  <a:srgbClr val="FF0000"/>
                </a:solidFill>
              </a:rPr>
              <a:t>vergência</a:t>
            </a:r>
            <a:r>
              <a:rPr lang="pt-BR" sz="1800" dirty="0">
                <a:solidFill>
                  <a:srgbClr val="FF0000"/>
                </a:solidFill>
              </a:rPr>
              <a:t> deve ser igual a +2,0di.</a:t>
            </a:r>
          </a:p>
        </p:txBody>
      </p:sp>
    </p:spTree>
    <p:extLst>
      <p:ext uri="{BB962C8B-B14F-4D97-AF65-F5344CB8AC3E}">
        <p14:creationId xmlns:p14="http://schemas.microsoft.com/office/powerpoint/2010/main" val="242724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01157" y="502261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10986" y="1099969"/>
            <a:ext cx="7244443" cy="11860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3. Após examinar os olhos de Sílvia e de Paula, o oftalmologista apresenta suas conclusões a respeito da formação de imagens nos olhos de cada uma delas, na forma de diagramas esquemáticos, como mostrado nestas figuras: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48412" r="6394" b="-42949"/>
          <a:stretch/>
        </p:blipFill>
        <p:spPr>
          <a:xfrm>
            <a:off x="4767943" y="2525486"/>
            <a:ext cx="3635829" cy="27554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233" r="7353" b="47480"/>
          <a:stretch/>
        </p:blipFill>
        <p:spPr>
          <a:xfrm>
            <a:off x="810986" y="2525486"/>
            <a:ext cx="363582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27719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01157" y="502261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10986" y="1099969"/>
            <a:ext cx="7331528" cy="31128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Com base nas informações contidas nessas figuras, é correto afirmar que: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8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rgbClr val="2A95B7"/>
                </a:solidFill>
              </a:rPr>
              <a:t>a) </a:t>
            </a:r>
            <a:r>
              <a:rPr lang="pt-BR" sz="1600" dirty="0">
                <a:solidFill>
                  <a:sysClr val="windowText" lastClr="000000"/>
                </a:solidFill>
              </a:rPr>
              <a:t>apenas Sílvia precisa corrigir a visão e, para isso, deve usar lentes divergentes.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rgbClr val="2A95B7"/>
                </a:solidFill>
              </a:rPr>
              <a:t>b) </a:t>
            </a:r>
            <a:r>
              <a:rPr lang="pt-BR" sz="1600" dirty="0">
                <a:solidFill>
                  <a:sysClr val="windowText" lastClr="000000"/>
                </a:solidFill>
              </a:rPr>
              <a:t>ambas precisam corrigir a visão e, para isso, Sílvia deve usar lentes convergentes e Paula, lentes divergentes.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rgbClr val="2A95B7"/>
                </a:solidFill>
              </a:rPr>
              <a:t>c) </a:t>
            </a:r>
            <a:r>
              <a:rPr lang="pt-BR" sz="1600" dirty="0">
                <a:solidFill>
                  <a:sysClr val="windowText" lastClr="000000"/>
                </a:solidFill>
              </a:rPr>
              <a:t>apenas Paula precisa corrigir a visão e, para isso, deve usar lentes convergentes.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rgbClr val="2A95B7"/>
                </a:solidFill>
              </a:rPr>
              <a:t>d) </a:t>
            </a:r>
            <a:r>
              <a:rPr lang="pt-BR" sz="1600" dirty="0">
                <a:solidFill>
                  <a:sysClr val="windowText" lastClr="000000"/>
                </a:solidFill>
              </a:rPr>
              <a:t>ambas precisam corrigir a visão e, para isso, Sílvia deve usar lentes divergentes e Paula, lentes convergentes.</a:t>
            </a:r>
          </a:p>
        </p:txBody>
      </p:sp>
      <p:sp>
        <p:nvSpPr>
          <p:cNvPr id="6" name="Shape 222"/>
          <p:cNvSpPr txBox="1">
            <a:spLocks/>
          </p:cNvSpPr>
          <p:nvPr/>
        </p:nvSpPr>
        <p:spPr>
          <a:xfrm>
            <a:off x="5694785" y="3919112"/>
            <a:ext cx="2803071" cy="391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LETRA D</a:t>
            </a:r>
          </a:p>
        </p:txBody>
      </p:sp>
    </p:spTree>
    <p:extLst>
      <p:ext uri="{BB962C8B-B14F-4D97-AF65-F5344CB8AC3E}">
        <p14:creationId xmlns:p14="http://schemas.microsoft.com/office/powerpoint/2010/main" val="496113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01157" y="502261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10986" y="1099969"/>
            <a:ext cx="7244443" cy="11860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4. Em um olho humano normal, a imagem forma-se sobre a retina. Um oftalmologista observa que um paciente precisa de lentes divergentes para enxergar com nitidez objetos distantes. Pode-se afirmar que o paciente é portador de: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800" dirty="0">
                <a:solidFill>
                  <a:sysClr val="windowText" lastClr="000000"/>
                </a:solidFill>
              </a:rPr>
              <a:t>Hipermetropia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800" dirty="0">
                <a:solidFill>
                  <a:sysClr val="windowText" lastClr="000000"/>
                </a:solidFill>
              </a:rPr>
              <a:t>Glaucoma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800" dirty="0">
                <a:solidFill>
                  <a:sysClr val="windowText" lastClr="000000"/>
                </a:solidFill>
              </a:rPr>
              <a:t>Miopia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800" dirty="0">
                <a:solidFill>
                  <a:sysClr val="windowText" lastClr="000000"/>
                </a:solidFill>
              </a:rPr>
              <a:t>Daltonismo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800" dirty="0">
                <a:solidFill>
                  <a:sysClr val="windowText" lastClr="000000"/>
                </a:solidFill>
              </a:rPr>
              <a:t>Astigmatismo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endParaRPr lang="pt-BR" sz="1800" dirty="0">
              <a:solidFill>
                <a:sysClr val="windowText" lastClr="000000"/>
              </a:solidFill>
            </a:endParaRPr>
          </a:p>
        </p:txBody>
      </p:sp>
      <p:sp>
        <p:nvSpPr>
          <p:cNvPr id="6" name="Shape 222"/>
          <p:cNvSpPr txBox="1">
            <a:spLocks/>
          </p:cNvSpPr>
          <p:nvPr/>
        </p:nvSpPr>
        <p:spPr>
          <a:xfrm>
            <a:off x="5252358" y="3461911"/>
            <a:ext cx="2803071" cy="391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LETRA C</a:t>
            </a:r>
          </a:p>
        </p:txBody>
      </p:sp>
    </p:spTree>
    <p:extLst>
      <p:ext uri="{BB962C8B-B14F-4D97-AF65-F5344CB8AC3E}">
        <p14:creationId xmlns:p14="http://schemas.microsoft.com/office/powerpoint/2010/main" val="115205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30467E50-FEA7-4718-B8F1-F130689FE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Focos de uma lente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CE3F575-6502-4203-94B1-E36BC8FA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071" y="3438143"/>
            <a:ext cx="6283757" cy="622949"/>
          </a:xfrm>
        </p:spPr>
        <p:txBody>
          <a:bodyPr/>
          <a:lstStyle/>
          <a:p>
            <a:pPr algn="just">
              <a:lnSpc>
                <a:spcPct val="120000"/>
              </a:lnSpc>
              <a:buNone/>
            </a:pPr>
            <a:r>
              <a:rPr lang="pt-BR" altLang="pt-BR" sz="1800" dirty="0">
                <a:latin typeface="Sniglet" panose="020B0604020202020204" charset="0"/>
              </a:rPr>
              <a:t>Foco principal objeto em lentes convergentes e divergentes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F057AA7-07BF-4022-8488-709820A3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36" y="1776412"/>
            <a:ext cx="37814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01157" y="502261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10986" y="1099969"/>
            <a:ext cx="7244443" cy="21984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5. (FUVEST) Na formação das imagens na retina da vista humana normal, o cristalino funciona como uma lente: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rgbClr val="2A95B7"/>
                </a:solidFill>
              </a:rPr>
              <a:t>a) </a:t>
            </a:r>
            <a:r>
              <a:rPr lang="pt-BR" sz="1800" dirty="0">
                <a:solidFill>
                  <a:sysClr val="windowText" lastClr="000000"/>
                </a:solidFill>
              </a:rPr>
              <a:t>convergente, formando imagens reais, diretas e diminuídas;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rgbClr val="2A95B7"/>
                </a:solidFill>
              </a:rPr>
              <a:t>b) </a:t>
            </a:r>
            <a:r>
              <a:rPr lang="pt-BR" sz="1800" dirty="0">
                <a:solidFill>
                  <a:sysClr val="windowText" lastClr="000000"/>
                </a:solidFill>
              </a:rPr>
              <a:t>divergente, formando imagens reais, diretas e diminuídas;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rgbClr val="2A95B7"/>
                </a:solidFill>
              </a:rPr>
              <a:t>c) </a:t>
            </a:r>
            <a:r>
              <a:rPr lang="pt-BR" sz="1800" dirty="0">
                <a:solidFill>
                  <a:sysClr val="windowText" lastClr="000000"/>
                </a:solidFill>
              </a:rPr>
              <a:t>convergente, formando imagens reais, invertidas e diminuídas;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rgbClr val="2A95B7"/>
                </a:solidFill>
              </a:rPr>
              <a:t>d) </a:t>
            </a:r>
            <a:r>
              <a:rPr lang="pt-BR" sz="1800" dirty="0">
                <a:solidFill>
                  <a:sysClr val="windowText" lastClr="000000"/>
                </a:solidFill>
              </a:rPr>
              <a:t>divergente, formando imagens virtuais, diretas e ampliadas;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rgbClr val="2A95B7"/>
                </a:solidFill>
              </a:rPr>
              <a:t>e) </a:t>
            </a:r>
            <a:r>
              <a:rPr lang="pt-BR" sz="1800" dirty="0">
                <a:solidFill>
                  <a:sysClr val="windowText" lastClr="000000"/>
                </a:solidFill>
              </a:rPr>
              <a:t>convergente, formando imagens virtuais, invertidas e diminuídas.</a:t>
            </a:r>
          </a:p>
        </p:txBody>
      </p:sp>
      <p:sp>
        <p:nvSpPr>
          <p:cNvPr id="6" name="Shape 222"/>
          <p:cNvSpPr txBox="1">
            <a:spLocks/>
          </p:cNvSpPr>
          <p:nvPr/>
        </p:nvSpPr>
        <p:spPr>
          <a:xfrm>
            <a:off x="5252358" y="3461911"/>
            <a:ext cx="2803071" cy="391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LETRA C</a:t>
            </a:r>
          </a:p>
        </p:txBody>
      </p:sp>
    </p:spTree>
    <p:extLst>
      <p:ext uri="{BB962C8B-B14F-4D97-AF65-F5344CB8AC3E}">
        <p14:creationId xmlns:p14="http://schemas.microsoft.com/office/powerpoint/2010/main" val="379019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01157" y="502261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10986" y="1099969"/>
            <a:ext cx="7244443" cy="21984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6. (CESGRANRIO) A correção da miopia e a correção da hipermetropia são feitas com lentes respectivamente: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     MIOPIA                 HIPERMETROPIA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8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a) </a:t>
            </a:r>
            <a:r>
              <a:rPr lang="pt-BR" sz="1800" dirty="0" err="1">
                <a:solidFill>
                  <a:sysClr val="windowText" lastClr="000000"/>
                </a:solidFill>
              </a:rPr>
              <a:t>afocal</a:t>
            </a:r>
            <a:r>
              <a:rPr lang="pt-BR" sz="1800" dirty="0">
                <a:solidFill>
                  <a:sysClr val="windowText" lastClr="000000"/>
                </a:solidFill>
              </a:rPr>
              <a:t>                      divergente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b) convergente             divergente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c) </a:t>
            </a:r>
            <a:r>
              <a:rPr lang="pt-BR" sz="1800" dirty="0" err="1">
                <a:solidFill>
                  <a:sysClr val="windowText" lastClr="000000"/>
                </a:solidFill>
              </a:rPr>
              <a:t>afocal</a:t>
            </a:r>
            <a:r>
              <a:rPr lang="pt-BR" sz="1800" dirty="0">
                <a:solidFill>
                  <a:sysClr val="windowText" lastClr="000000"/>
                </a:solidFill>
              </a:rPr>
              <a:t>                     convergente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d) divergente                   </a:t>
            </a:r>
            <a:r>
              <a:rPr lang="pt-BR" sz="1800" dirty="0" err="1">
                <a:solidFill>
                  <a:sysClr val="windowText" lastClr="000000"/>
                </a:solidFill>
              </a:rPr>
              <a:t>afocal</a:t>
            </a:r>
            <a:endParaRPr lang="pt-BR" sz="18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e) divergente              convergente </a:t>
            </a:r>
          </a:p>
        </p:txBody>
      </p:sp>
      <p:sp>
        <p:nvSpPr>
          <p:cNvPr id="6" name="Shape 222"/>
          <p:cNvSpPr txBox="1">
            <a:spLocks/>
          </p:cNvSpPr>
          <p:nvPr/>
        </p:nvSpPr>
        <p:spPr>
          <a:xfrm>
            <a:off x="5252358" y="3461911"/>
            <a:ext cx="2803071" cy="391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LETRA E</a:t>
            </a:r>
          </a:p>
        </p:txBody>
      </p:sp>
    </p:spTree>
    <p:extLst>
      <p:ext uri="{BB962C8B-B14F-4D97-AF65-F5344CB8AC3E}">
        <p14:creationId xmlns:p14="http://schemas.microsoft.com/office/powerpoint/2010/main" val="2554448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01157" y="502261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EXERCÍCIO DE FIXAÇÃO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10986" y="1099968"/>
            <a:ext cx="7244443" cy="2753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ysClr val="windowText" lastClr="000000"/>
                </a:solidFill>
              </a:rPr>
              <a:t>7. (UTFPR 2015) Sobre o olho humano, considere as seguintes afirmações: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ysClr val="windowText" lastClr="000000"/>
                </a:solidFill>
              </a:rPr>
              <a:t>I. A parte do olho denominada cristalino tem comportamento semelhante ao de uma lente convergente.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ysClr val="windowText" lastClr="000000"/>
                </a:solidFill>
              </a:rPr>
              <a:t>II. No olho míope, as imagens de objetos muito distantes se formam antes da retina.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ysClr val="windowText" lastClr="000000"/>
                </a:solidFill>
              </a:rPr>
              <a:t>III. A correção da hipermetropia é feita com lentes divergentes.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4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ysClr val="windowText" lastClr="000000"/>
                </a:solidFill>
              </a:rPr>
              <a:t>Está correto apenas o que se afirma em: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rgbClr val="2A95B7"/>
                </a:solidFill>
              </a:rPr>
              <a:t>a) </a:t>
            </a:r>
            <a:r>
              <a:rPr lang="pt-BR" sz="1400" dirty="0">
                <a:solidFill>
                  <a:sysClr val="windowText" lastClr="000000"/>
                </a:solidFill>
              </a:rPr>
              <a:t>I e II.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rgbClr val="2A95B7"/>
                </a:solidFill>
              </a:rPr>
              <a:t>b) </a:t>
            </a:r>
            <a:r>
              <a:rPr lang="pt-BR" sz="1400" dirty="0">
                <a:solidFill>
                  <a:sysClr val="windowText" lastClr="000000"/>
                </a:solidFill>
              </a:rPr>
              <a:t>II.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rgbClr val="2A95B7"/>
                </a:solidFill>
              </a:rPr>
              <a:t>c) </a:t>
            </a:r>
            <a:r>
              <a:rPr lang="pt-BR" sz="1400" dirty="0">
                <a:solidFill>
                  <a:sysClr val="windowText" lastClr="000000"/>
                </a:solidFill>
              </a:rPr>
              <a:t>III.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rgbClr val="2A95B7"/>
                </a:solidFill>
              </a:rPr>
              <a:t>d) </a:t>
            </a:r>
            <a:r>
              <a:rPr lang="pt-BR" sz="1400" dirty="0">
                <a:solidFill>
                  <a:sysClr val="windowText" lastClr="000000"/>
                </a:solidFill>
              </a:rPr>
              <a:t>I e III.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400" dirty="0">
                <a:solidFill>
                  <a:srgbClr val="2A95B7"/>
                </a:solidFill>
              </a:rPr>
              <a:t>e) </a:t>
            </a:r>
            <a:r>
              <a:rPr lang="pt-BR" sz="1400" dirty="0">
                <a:solidFill>
                  <a:sysClr val="windowText" lastClr="000000"/>
                </a:solidFill>
              </a:rPr>
              <a:t>I.</a:t>
            </a:r>
            <a:endParaRPr lang="pt-BR" sz="1800" dirty="0">
              <a:solidFill>
                <a:sysClr val="windowText" lastClr="000000"/>
              </a:solidFill>
            </a:endParaRPr>
          </a:p>
        </p:txBody>
      </p:sp>
      <p:sp>
        <p:nvSpPr>
          <p:cNvPr id="6" name="Shape 222"/>
          <p:cNvSpPr txBox="1">
            <a:spLocks/>
          </p:cNvSpPr>
          <p:nvPr/>
        </p:nvSpPr>
        <p:spPr>
          <a:xfrm>
            <a:off x="2615949" y="3748913"/>
            <a:ext cx="2803071" cy="391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LETRA A</a:t>
            </a:r>
          </a:p>
        </p:txBody>
      </p:sp>
    </p:spTree>
    <p:extLst>
      <p:ext uri="{BB962C8B-B14F-4D97-AF65-F5344CB8AC3E}">
        <p14:creationId xmlns:p14="http://schemas.microsoft.com/office/powerpoint/2010/main" val="740121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50924" y="2064484"/>
            <a:ext cx="4031914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Obrigado pela atenção!</a:t>
            </a:r>
            <a:endParaRPr lang="en" dirty="0"/>
          </a:p>
        </p:txBody>
      </p:sp>
      <p:pic>
        <p:nvPicPr>
          <p:cNvPr id="4" name="Picture 2" descr="Y:\PET\Logotipos\PEt\5 Estrelas\1- PET sem Fundo - Cópi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" y="606205"/>
            <a:ext cx="1152128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339558" y="3731490"/>
            <a:ext cx="479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Ariany França / Matheus Pontes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979" y="538470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30467E50-FEA7-4718-B8F1-F130689FE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Focos de uma lente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CE3F575-6502-4203-94B1-E36BC8FA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071" y="3438143"/>
            <a:ext cx="6453084" cy="622949"/>
          </a:xfrm>
        </p:spPr>
        <p:txBody>
          <a:bodyPr/>
          <a:lstStyle/>
          <a:p>
            <a:pPr algn="just">
              <a:lnSpc>
                <a:spcPct val="120000"/>
              </a:lnSpc>
              <a:buNone/>
            </a:pPr>
            <a:r>
              <a:rPr lang="pt-BR" altLang="pt-BR" sz="1800" dirty="0">
                <a:latin typeface="Sniglet" panose="020B0604020202020204" charset="0"/>
              </a:rPr>
              <a:t>Foco principal imagem em lentes convergentes e divergentes</a:t>
            </a:r>
          </a:p>
        </p:txBody>
      </p:sp>
      <p:pic>
        <p:nvPicPr>
          <p:cNvPr id="3074" name="Picture 2" descr="Na figura acima, F’ representa o foco principal imagem">
            <a:extLst>
              <a:ext uri="{FF2B5EF4-FFF2-40B4-BE49-F238E27FC236}">
                <a16:creationId xmlns="" xmlns:a16="http://schemas.microsoft.com/office/drawing/2014/main" id="{C43C34DF-4AD5-4AF3-9068-9D2CD338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74" y="1611246"/>
            <a:ext cx="3714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988734"/>
          </a:xfrm>
        </p:spPr>
        <p:txBody>
          <a:bodyPr/>
          <a:lstStyle/>
          <a:p>
            <a:pPr eaLnBrk="1" hangingPunct="1"/>
            <a:r>
              <a:rPr lang="pt-BR" altLang="pt-BR" dirty="0"/>
              <a:t>Construção geométrica de imagens em lentes convergentes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0056D5-A5C7-43BC-A316-CAAB57D06F75}"/>
              </a:ext>
            </a:extLst>
          </p:cNvPr>
          <p:cNvSpPr txBox="1">
            <a:spLocks noChangeArrowheads="1"/>
          </p:cNvSpPr>
          <p:nvPr/>
        </p:nvSpPr>
        <p:spPr>
          <a:xfrm>
            <a:off x="1049500" y="1784909"/>
            <a:ext cx="3361566" cy="65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altLang="pt-BR" u="sng" dirty="0"/>
              <a:t>Caso 1:</a:t>
            </a:r>
            <a:r>
              <a:rPr lang="pt-BR" altLang="pt-BR" dirty="0"/>
              <a:t> </a:t>
            </a:r>
            <a:r>
              <a:rPr lang="pt-BR" altLang="pt-BR" sz="2000" dirty="0"/>
              <a:t>Objeto O antes de Ao</a:t>
            </a:r>
          </a:p>
        </p:txBody>
      </p:sp>
      <p:pic>
        <p:nvPicPr>
          <p:cNvPr id="4098" name="Picture 2" descr="http://fisicaevestibular.com.br/novo/wp-content/uploads/migracao/optica/lentesconstrucao/i_360bb88e03c051f9_html_8452c443.png">
            <a:extLst>
              <a:ext uri="{FF2B5EF4-FFF2-40B4-BE49-F238E27FC236}">
                <a16:creationId xmlns="" xmlns:a16="http://schemas.microsoft.com/office/drawing/2014/main" id="{92988FB6-773B-4CD1-8FFB-BD26B9C3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9" y="2435962"/>
            <a:ext cx="4658927" cy="17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="" xmlns:a16="http://schemas.microsoft.com/office/drawing/2014/main" id="{FDD4B0BE-8D89-4854-8FBC-0047DCE661C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708427" y="1784909"/>
                <a:ext cx="2547176" cy="2260564"/>
              </a:xfrm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Real;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Tamanho menor que o objeto;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Imagem orientada de forma invertida em relação ao objeto;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Localizada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BR" altLang="pt-BR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altLang="pt-BR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altLang="pt-BR" sz="1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altLang="pt-BR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altLang="pt-BR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BR" altLang="pt-BR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altLang="pt-BR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altLang="pt-BR" sz="180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FDD4B0BE-8D89-4854-8FBC-0047DCE66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427" y="1784909"/>
                <a:ext cx="2547176" cy="2260564"/>
              </a:xfrm>
              <a:blipFill>
                <a:blip r:embed="rId4"/>
                <a:stretch>
                  <a:fillRect l="-2153" r="-2153" b="-21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7C7D10E-B791-4AC0-9EFC-1679F1C2ABB9}"/>
              </a:ext>
            </a:extLst>
          </p:cNvPr>
          <p:cNvSpPr txBox="1"/>
          <p:nvPr/>
        </p:nvSpPr>
        <p:spPr>
          <a:xfrm>
            <a:off x="5493371" y="1415577"/>
            <a:ext cx="29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434343"/>
                </a:solidFill>
                <a:latin typeface="Sniglet"/>
                <a:sym typeface="Sniglet"/>
              </a:rPr>
              <a:t>Características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da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imagem</a:t>
            </a:r>
            <a:r>
              <a:rPr lang="pt-BR" sz="1800" dirty="0">
                <a:latin typeface="Sniglet" panose="020B0604020202020204" charset="0"/>
              </a:rPr>
              <a:t>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A2C62605-9A0E-4B77-AE80-98CB7C75C9C0}"/>
              </a:ext>
            </a:extLst>
          </p:cNvPr>
          <p:cNvSpPr/>
          <p:nvPr/>
        </p:nvSpPr>
        <p:spPr>
          <a:xfrm>
            <a:off x="1268237" y="4267200"/>
            <a:ext cx="3944470" cy="4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OBS: O ponto A é chamado de ponto </a:t>
            </a:r>
            <a:r>
              <a:rPr lang="pt-BR" dirty="0" err="1"/>
              <a:t>antiprincipal</a:t>
            </a:r>
            <a:r>
              <a:rPr lang="pt-BR" dirty="0"/>
              <a:t> e equivale a 2f</a:t>
            </a:r>
          </a:p>
        </p:txBody>
      </p:sp>
    </p:spTree>
    <p:extLst>
      <p:ext uri="{BB962C8B-B14F-4D97-AF65-F5344CB8AC3E}">
        <p14:creationId xmlns:p14="http://schemas.microsoft.com/office/powerpoint/2010/main" val="12698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8609C9F-D1EA-41B0-96A4-0934CDC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500" y="796175"/>
            <a:ext cx="7020900" cy="988734"/>
          </a:xfrm>
        </p:spPr>
        <p:txBody>
          <a:bodyPr/>
          <a:lstStyle/>
          <a:p>
            <a:pPr eaLnBrk="1" hangingPunct="1"/>
            <a:r>
              <a:rPr lang="pt-BR" altLang="pt-BR" dirty="0"/>
              <a:t>Construção geométrica de imagens em lentes convergentes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0056D5-A5C7-43BC-A316-CAAB57D06F75}"/>
              </a:ext>
            </a:extLst>
          </p:cNvPr>
          <p:cNvSpPr txBox="1">
            <a:spLocks noChangeArrowheads="1"/>
          </p:cNvSpPr>
          <p:nvPr/>
        </p:nvSpPr>
        <p:spPr>
          <a:xfrm>
            <a:off x="1049499" y="1784909"/>
            <a:ext cx="4443871" cy="65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altLang="pt-BR" u="sng" dirty="0"/>
              <a:t>Caso 2:</a:t>
            </a:r>
            <a:r>
              <a:rPr lang="pt-BR" altLang="pt-BR" dirty="0"/>
              <a:t> </a:t>
            </a:r>
            <a:r>
              <a:rPr lang="pt-BR" altLang="pt-BR" sz="2000" dirty="0"/>
              <a:t>Objeto O sobre Ao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="" xmlns:a16="http://schemas.microsoft.com/office/drawing/2014/main" id="{FDD4B0BE-8D89-4854-8FBC-0047DCE661C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708427" y="1784909"/>
                <a:ext cx="2547176" cy="2260564"/>
              </a:xfrm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Real;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Tamanho igual ao do objeto;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Imagem orientada de forma invertida em relação ao objeto;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altLang="pt-BR" sz="1800" b="1" dirty="0"/>
                  <a:t>Localizada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BR" altLang="pt-BR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altLang="pt-BR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altLang="pt-BR" sz="180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FDD4B0BE-8D89-4854-8FBC-0047DCE66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427" y="1784909"/>
                <a:ext cx="2547176" cy="2260564"/>
              </a:xfrm>
              <a:blipFill>
                <a:blip r:embed="rId3"/>
                <a:stretch>
                  <a:fillRect l="-2153" r="-2153" b="-21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7C7D10E-B791-4AC0-9EFC-1679F1C2ABB9}"/>
              </a:ext>
            </a:extLst>
          </p:cNvPr>
          <p:cNvSpPr txBox="1"/>
          <p:nvPr/>
        </p:nvSpPr>
        <p:spPr>
          <a:xfrm>
            <a:off x="5493371" y="1415577"/>
            <a:ext cx="29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434343"/>
                </a:solidFill>
                <a:latin typeface="Sniglet"/>
                <a:sym typeface="Sniglet"/>
              </a:rPr>
              <a:t>Características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da</a:t>
            </a: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b="1" dirty="0">
                <a:solidFill>
                  <a:srgbClr val="434343"/>
                </a:solidFill>
                <a:latin typeface="Sniglet"/>
              </a:rPr>
              <a:t>imagem</a:t>
            </a:r>
            <a:r>
              <a:rPr lang="pt-BR" sz="1800" dirty="0">
                <a:latin typeface="Sniglet" panose="020B0604020202020204" charset="0"/>
              </a:rPr>
              <a:t>:</a:t>
            </a:r>
          </a:p>
        </p:txBody>
      </p:sp>
      <p:pic>
        <p:nvPicPr>
          <p:cNvPr id="5122" name="Picture 2" descr="http://fisicaevestibular.com.br/novo/wp-content/uploads/migracao/optica/lentesconstrucao/i_360bb88e03c051f9_html_3bed0bf1.png">
            <a:extLst>
              <a:ext uri="{FF2B5EF4-FFF2-40B4-BE49-F238E27FC236}">
                <a16:creationId xmlns="" xmlns:a16="http://schemas.microsoft.com/office/drawing/2014/main" id="{245D892E-4B5C-44AE-8AF4-1FC7905D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6" y="2665539"/>
            <a:ext cx="4345544" cy="13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PAESPE">
      <a:majorFont>
        <a:latin typeface="Patrick Hand SC"/>
        <a:ea typeface=""/>
        <a:cs typeface=""/>
      </a:majorFont>
      <a:minorFont>
        <a:latin typeface="Snigl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2780</Words>
  <Application>Microsoft Office PowerPoint</Application>
  <PresentationFormat>Apresentação na tela (16:9)</PresentationFormat>
  <Paragraphs>297</Paragraphs>
  <Slides>63</Slides>
  <Notes>62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74" baseType="lpstr">
      <vt:lpstr>Arial</vt:lpstr>
      <vt:lpstr>Cambria Math</vt:lpstr>
      <vt:lpstr>Wingdings</vt:lpstr>
      <vt:lpstr>ヒラギノ角ゴ Pro W3</vt:lpstr>
      <vt:lpstr>Myriad Arabic</vt:lpstr>
      <vt:lpstr>Patrick Hand SC</vt:lpstr>
      <vt:lpstr>Sniglet</vt:lpstr>
      <vt:lpstr>GillSans</vt:lpstr>
      <vt:lpstr>ＭＳ ゴシック</vt:lpstr>
      <vt:lpstr>MS PGothic</vt:lpstr>
      <vt:lpstr>Seyton template</vt:lpstr>
      <vt:lpstr>Óptica Geométrica</vt:lpstr>
      <vt:lpstr>LENTES ESFÉRICAS</vt:lpstr>
      <vt:lpstr>O que são lentes esféricas?</vt:lpstr>
      <vt:lpstr>Tipos de lentes esféricas</vt:lpstr>
      <vt:lpstr>Relação entre comportamento óptico e o índice de refração (n)</vt:lpstr>
      <vt:lpstr>Focos de uma lente</vt:lpstr>
      <vt:lpstr>Focos de uma lente</vt:lpstr>
      <vt:lpstr>Construção geométrica de imagens em lentes convergentes</vt:lpstr>
      <vt:lpstr>Construção geométrica de imagens em lentes convergentes</vt:lpstr>
      <vt:lpstr>Construção geométrica de imagens em lentes convergentes</vt:lpstr>
      <vt:lpstr>Construção geométrica de imagens em lentes convergentes</vt:lpstr>
      <vt:lpstr>Construção geométrica de imagens em lentes convergentes</vt:lpstr>
      <vt:lpstr>Construção geométrica de imagens em lentes divergentes</vt:lpstr>
      <vt:lpstr>Questão 01</vt:lpstr>
      <vt:lpstr>Resolução da Questão 01</vt:lpstr>
      <vt:lpstr>Convenção de sinal</vt:lpstr>
      <vt:lpstr>Equação de Gauss</vt:lpstr>
      <vt:lpstr>Questão 02</vt:lpstr>
      <vt:lpstr>Resolução da Questão 02</vt:lpstr>
      <vt:lpstr>Convergência ou vergência c de uma lente</vt:lpstr>
      <vt:lpstr>Equação de Halley ou dos fabricantes de lentes</vt:lpstr>
      <vt:lpstr>Questão 04</vt:lpstr>
      <vt:lpstr>Resolução da Questão 04</vt:lpstr>
      <vt:lpstr>Resolução da Questão 04</vt:lpstr>
      <vt:lpstr>A Óptica da Visão Humana </vt:lpstr>
      <vt:lpstr>Conteúdo </vt:lpstr>
      <vt:lpstr>O olho humano</vt:lpstr>
      <vt:lpstr>Apresentação do PowerPoint</vt:lpstr>
      <vt:lpstr>Apresentação do PowerPoint</vt:lpstr>
      <vt:lpstr>Apresentação do PowerPoint</vt:lpstr>
      <vt:lpstr>Acomodação Visual</vt:lpstr>
      <vt:lpstr>EXPERIMENTANDO</vt:lpstr>
      <vt:lpstr>Localizando o seu ponto próximo</vt:lpstr>
      <vt:lpstr>Defeitos da Visão</vt:lpstr>
      <vt:lpstr>Miopia</vt:lpstr>
      <vt:lpstr>Miopia</vt:lpstr>
      <vt:lpstr>Apresentação do PowerPoint</vt:lpstr>
      <vt:lpstr>Correção: </vt:lpstr>
      <vt:lpstr>HIPERMETROPIA</vt:lpstr>
      <vt:lpstr>HIPERMETROPIA</vt:lpstr>
      <vt:lpstr>Apresentação do PowerPoint</vt:lpstr>
      <vt:lpstr>Correção: </vt:lpstr>
      <vt:lpstr>PRESBIOPIA (visão cansada)</vt:lpstr>
      <vt:lpstr>PRESBIOPIA (visão cansada)</vt:lpstr>
      <vt:lpstr>Correção: </vt:lpstr>
      <vt:lpstr>ASTIGMATISMO</vt:lpstr>
      <vt:lpstr>ASTIGMATISMO</vt:lpstr>
      <vt:lpstr>Apresentação do PowerPoint</vt:lpstr>
      <vt:lpstr>Correção: </vt:lpstr>
      <vt:lpstr>ESTRABISMO</vt:lpstr>
      <vt:lpstr>Correção: </vt:lpstr>
      <vt:lpstr>Correção: </vt:lpstr>
      <vt:lpstr>CATARATA</vt:lpstr>
      <vt:lpstr>Apresentação do PowerPoint</vt:lpstr>
      <vt:lpstr>EXERCÍCIO DE FIXAÇÃO</vt:lpstr>
      <vt:lpstr>EXERCÍCIO DE FIXAÇÃO</vt:lpstr>
      <vt:lpstr>EXERCÍCIO DE FIXAÇÃO</vt:lpstr>
      <vt:lpstr>EXERCÍCIO DE FIXAÇÃO</vt:lpstr>
      <vt:lpstr>EXERCÍCIO DE FIXAÇÃO</vt:lpstr>
      <vt:lpstr>EXERCÍCIO DE FIXAÇÃO</vt:lpstr>
      <vt:lpstr>EXERCÍCIO DE FIXAÇÃO</vt:lpstr>
      <vt:lpstr>EXERCÍCIO DE FIXAÇÃO</vt:lpstr>
      <vt:lpstr>Obrigado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2018-07-14T08:35:41Z</dcterms:modified>
</cp:coreProperties>
</file>